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4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3" r:id="rId16"/>
    <p:sldId id="258" r:id="rId17"/>
    <p:sldId id="293" r:id="rId18"/>
    <p:sldId id="300" r:id="rId19"/>
    <p:sldId id="301" r:id="rId20"/>
    <p:sldId id="320" r:id="rId21"/>
    <p:sldId id="364" r:id="rId22"/>
    <p:sldId id="365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veat" pitchFamily="2" charset="0"/>
      <p:regular r:id="rId29"/>
      <p:bold r:id="rId30"/>
    </p:embeddedFon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Poppins SemiBold" panose="020B0604020202020204" pitchFamily="3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Light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EA0A8C-1C1D-4190-B38A-F1DECAF2867F}">
  <a:tblStyle styleId="{B9EA0A8C-1C1D-4190-B38A-F1DECAF286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0" d="100"/>
          <a:sy n="150" d="100"/>
        </p:scale>
        <p:origin x="424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2d348023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2d348023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66ffc3c91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g166ffc3c917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166ffc3c917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2d3480235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2d3480235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838d390d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838d390d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694c314c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1694c314c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694c314c2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7db5f486ee_0_1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7db5f486ee_0_16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17db5f486ee_0_16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7db5f486ee_0_2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17db5f486ee_0_22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17db5f486ee_0_22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1503adcf8d0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g1503adcf8d0_0_5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g1503adcf8d0_0_5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16149d98a41_0_5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5" name="Google Shape;1415;g16149d98a41_0_59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g16149d98a41_0_59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15d77dbb82e_0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7" name="Google Shape;1487;g15d77dbb82e_0_8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g15d77dbb82e_0_8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14af2ab0f3a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14af2ab0f3a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d3480235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2d34802350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11ca0be77a4_0_1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11ca0be77a4_0_1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510f112a2c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1510f112a2c_0_2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1510f112a2c_0_2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510f112a2c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1510f112a2c_0_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1510f112a2c_0_2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eb2fd8cc2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feb2fd8cc2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eb2fd8cc2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feb2fd8cc2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eb2fd8cc2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feb2fd8cc2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eb2fd8cc2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feb2fd8cc2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feb2fd8cc2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feb2fd8cc2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hite">
  <p:cSld name="Title Whit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hite">
  <p:cSld name="Title White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85411" y="124991"/>
            <a:ext cx="1228095" cy="66655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>
            <a:off x="417222" y="1009650"/>
            <a:ext cx="8333100" cy="3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i="0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i="0"/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i="0"/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i="0"/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i="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417226" y="459350"/>
            <a:ext cx="6824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 i="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25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7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ebv3CM-810eeWzMHCEUaW_jahB-xo9it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hyperlink" Target="https://doughnuteconomics.org/license" TargetMode="Externa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jpg"/><Relationship Id="rId4" Type="http://schemas.openxmlformats.org/officeDocument/2006/relationships/image" Target="../media/image13.pn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 rotWithShape="1">
          <a:blip r:embed="rId3">
            <a:alphaModFix/>
          </a:blip>
          <a:srcRect b="26768"/>
          <a:stretch/>
        </p:blipFill>
        <p:spPr>
          <a:xfrm>
            <a:off x="0" y="315450"/>
            <a:ext cx="9144001" cy="33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6FBA0-D530-2778-27B7-56629202B8AD}"/>
              </a:ext>
            </a:extLst>
          </p:cNvPr>
          <p:cNvSpPr txBox="1"/>
          <p:nvPr/>
        </p:nvSpPr>
        <p:spPr>
          <a:xfrm>
            <a:off x="194872" y="905958"/>
            <a:ext cx="2848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 panose="00000500000000000000" pitchFamily="2" charset="0"/>
              </a:rPr>
              <a:t>Taste the Donut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52C48440-A9A7-9364-3ECA-C8C43089F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719" y="4089937"/>
            <a:ext cx="2184122" cy="646956"/>
          </a:xfrm>
          <a:prstGeom prst="rect">
            <a:avLst/>
          </a:prstGeom>
        </p:spPr>
      </p:pic>
      <p:pic>
        <p:nvPicPr>
          <p:cNvPr id="8" name="Picture 7" descr="A green and grey text&#10;&#10;Description automatically generated">
            <a:extLst>
              <a:ext uri="{FF2B5EF4-FFF2-40B4-BE49-F238E27FC236}">
                <a16:creationId xmlns:a16="http://schemas.microsoft.com/office/drawing/2014/main" id="{230159C0-22D9-DAFD-0EC7-FB72C7E4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804" y="4089937"/>
            <a:ext cx="1465964" cy="7643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9"/>
          <p:cNvSpPr txBox="1"/>
          <p:nvPr/>
        </p:nvSpPr>
        <p:spPr>
          <a:xfrm>
            <a:off x="533400" y="457200"/>
            <a:ext cx="1447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Es gibt viele wirksame Möglichkeiten, ein Unternehmen umzugestalten.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7" name="Google Shape;427;p39"/>
          <p:cNvSpPr txBox="1"/>
          <p:nvPr/>
        </p:nvSpPr>
        <p:spPr>
          <a:xfrm>
            <a:off x="6934199" y="922489"/>
            <a:ext cx="1447800" cy="8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Rentable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Geschäfts</a:t>
            </a: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-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modelle</a:t>
            </a:r>
            <a:endParaRPr sz="1900" i="0" u="none" strike="noStrike" cap="none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8" name="Google Shape;428;p39"/>
          <p:cNvSpPr txBox="1"/>
          <p:nvPr/>
        </p:nvSpPr>
        <p:spPr>
          <a:xfrm>
            <a:off x="5334000" y="922489"/>
            <a:ext cx="1447800" cy="8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Neue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Ziele</a:t>
            </a: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&amp;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Messgrößen</a:t>
            </a: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festlegen</a:t>
            </a:r>
            <a:endParaRPr sz="1900" i="0" u="none" strike="noStrike" cap="none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9" name="Google Shape;429;p39"/>
          <p:cNvSpPr txBox="1"/>
          <p:nvPr/>
        </p:nvSpPr>
        <p:spPr>
          <a:xfrm>
            <a:off x="3733800" y="922489"/>
            <a:ext cx="1447800" cy="8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Engagierte</a:t>
            </a: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Führungs</a:t>
            </a: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-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kräfte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0" name="Google Shape;430;p39"/>
          <p:cNvSpPr txBox="1"/>
          <p:nvPr/>
        </p:nvSpPr>
        <p:spPr>
          <a:xfrm>
            <a:off x="2131798" y="914400"/>
            <a:ext cx="144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Öffentlichen</a:t>
            </a: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Druck</a:t>
            </a:r>
            <a:r>
              <a:rPr lang="en-GB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ausüben</a:t>
            </a:r>
            <a:endParaRPr sz="1900" i="0" u="none" strike="noStrike" cap="none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31" name="Google Shape;431;p3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199" y="1981200"/>
            <a:ext cx="1447801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3799" y="1981200"/>
            <a:ext cx="1447801" cy="162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3600" y="1966004"/>
            <a:ext cx="1447800" cy="100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9"/>
          <p:cNvPicPr preferRelativeResize="0"/>
          <p:nvPr/>
        </p:nvPicPr>
        <p:blipFill rotWithShape="1">
          <a:blip r:embed="rId7">
            <a:alphaModFix/>
          </a:blip>
          <a:srcRect r="33266"/>
          <a:stretch/>
        </p:blipFill>
        <p:spPr>
          <a:xfrm>
            <a:off x="2133600" y="3048075"/>
            <a:ext cx="1447798" cy="144597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9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10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7" name="Google Shape;437;p39"/>
          <p:cNvPicPr preferRelativeResize="0"/>
          <p:nvPr/>
        </p:nvPicPr>
        <p:blipFill rotWithShape="1">
          <a:blip r:embed="rId8">
            <a:alphaModFix/>
          </a:blip>
          <a:srcRect r="13569"/>
          <a:stretch/>
        </p:blipFill>
        <p:spPr>
          <a:xfrm>
            <a:off x="6934200" y="3048075"/>
            <a:ext cx="1447801" cy="9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9"/>
          <p:cNvPicPr preferRelativeResize="0"/>
          <p:nvPr/>
        </p:nvPicPr>
        <p:blipFill rotWithShape="1">
          <a:blip r:embed="rId9">
            <a:alphaModFix/>
          </a:blip>
          <a:srcRect l="7146" t="9359" r="3528" b="8893"/>
          <a:stretch/>
        </p:blipFill>
        <p:spPr>
          <a:xfrm>
            <a:off x="6934200" y="1981200"/>
            <a:ext cx="1447799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9"/>
          <p:cNvPicPr preferRelativeResize="0"/>
          <p:nvPr/>
        </p:nvPicPr>
        <p:blipFill rotWithShape="1">
          <a:blip r:embed="rId10">
            <a:alphaModFix/>
          </a:blip>
          <a:srcRect r="9222"/>
          <a:stretch/>
        </p:blipFill>
        <p:spPr>
          <a:xfrm>
            <a:off x="5334000" y="1981163"/>
            <a:ext cx="1447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33101" y="2895621"/>
            <a:ext cx="1449599" cy="96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Google Shape;395;p38"/>
          <p:cNvCxnSpPr/>
          <p:nvPr/>
        </p:nvCxnSpPr>
        <p:spPr>
          <a:xfrm>
            <a:off x="5562600" y="40375"/>
            <a:ext cx="0" cy="5141100"/>
          </a:xfrm>
          <a:prstGeom prst="straightConnector1">
            <a:avLst/>
          </a:prstGeom>
          <a:noFill/>
          <a:ln w="28575" cap="rnd" cmpd="sng">
            <a:solidFill>
              <a:srgbClr val="44546A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96" name="Google Shape;396;p38"/>
          <p:cNvGrpSpPr/>
          <p:nvPr/>
        </p:nvGrpSpPr>
        <p:grpSpPr>
          <a:xfrm>
            <a:off x="5715000" y="3268449"/>
            <a:ext cx="3048000" cy="1151151"/>
            <a:chOff x="5715000" y="3268449"/>
            <a:chExt cx="3048000" cy="1151151"/>
          </a:xfrm>
        </p:grpSpPr>
        <p:pic>
          <p:nvPicPr>
            <p:cNvPr id="397" name="Google Shape;397;p38"/>
            <p:cNvPicPr preferRelativeResize="0"/>
            <p:nvPr/>
          </p:nvPicPr>
          <p:blipFill rotWithShape="1">
            <a:blip r:embed="rId3">
              <a:alphaModFix/>
            </a:blip>
            <a:srcRect l="19997" r="20003"/>
            <a:stretch/>
          </p:blipFill>
          <p:spPr>
            <a:xfrm>
              <a:off x="7570493" y="3268449"/>
              <a:ext cx="946001" cy="999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8"/>
            <p:cNvPicPr preferRelativeResize="0"/>
            <p:nvPr/>
          </p:nvPicPr>
          <p:blipFill rotWithShape="1">
            <a:blip r:embed="rId4">
              <a:alphaModFix/>
            </a:blip>
            <a:srcRect l="10000" r="10000"/>
            <a:stretch/>
          </p:blipFill>
          <p:spPr>
            <a:xfrm>
              <a:off x="5962437" y="3364921"/>
              <a:ext cx="1031938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p38"/>
            <p:cNvSpPr txBox="1"/>
            <p:nvPr/>
          </p:nvSpPr>
          <p:spPr>
            <a:xfrm>
              <a:off x="57150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500" b="1">
                  <a:latin typeface="Roboto"/>
                  <a:ea typeface="Roboto"/>
                  <a:cs typeface="Roboto"/>
                  <a:sym typeface="Roboto"/>
                </a:rPr>
                <a:t>R</a:t>
              </a:r>
              <a:r>
                <a:rPr lang="en-GB" sz="15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egenerativ</a:t>
              </a:r>
              <a:endParaRPr sz="1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0" name="Google Shape;400;p38"/>
            <p:cNvSpPr txBox="1"/>
            <p:nvPr/>
          </p:nvSpPr>
          <p:spPr>
            <a:xfrm>
              <a:off x="72390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500" b="1">
                  <a:latin typeface="Roboto"/>
                  <a:ea typeface="Roboto"/>
                  <a:cs typeface="Roboto"/>
                  <a:sym typeface="Roboto"/>
                </a:rPr>
                <a:t>Distributiv</a:t>
              </a:r>
              <a:endParaRPr sz="1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01" name="Google Shape;401;p38"/>
          <p:cNvSpPr txBox="1"/>
          <p:nvPr/>
        </p:nvSpPr>
        <p:spPr>
          <a:xfrm>
            <a:off x="533400" y="1752600"/>
            <a:ext cx="1447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402" name="Google Shape;402;p38"/>
          <p:cNvGrpSpPr/>
          <p:nvPr/>
        </p:nvGrpSpPr>
        <p:grpSpPr>
          <a:xfrm>
            <a:off x="2362200" y="3348528"/>
            <a:ext cx="3048000" cy="1071072"/>
            <a:chOff x="2362200" y="3348528"/>
            <a:chExt cx="3048000" cy="1071072"/>
          </a:xfrm>
        </p:grpSpPr>
        <p:pic>
          <p:nvPicPr>
            <p:cNvPr id="403" name="Google Shape;403;p38"/>
            <p:cNvPicPr preferRelativeResize="0"/>
            <p:nvPr/>
          </p:nvPicPr>
          <p:blipFill rotWithShape="1">
            <a:blip r:embed="rId5">
              <a:alphaModFix/>
            </a:blip>
            <a:srcRect l="19997" r="20003"/>
            <a:stretch/>
          </p:blipFill>
          <p:spPr>
            <a:xfrm>
              <a:off x="2702935" y="3355275"/>
              <a:ext cx="863462" cy="863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8"/>
            <p:cNvPicPr preferRelativeResize="0"/>
            <p:nvPr/>
          </p:nvPicPr>
          <p:blipFill rotWithShape="1">
            <a:blip r:embed="rId6">
              <a:alphaModFix/>
            </a:blip>
            <a:srcRect l="19997" r="20003"/>
            <a:stretch/>
          </p:blipFill>
          <p:spPr>
            <a:xfrm>
              <a:off x="4245884" y="3348528"/>
              <a:ext cx="775961" cy="775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38"/>
            <p:cNvSpPr txBox="1"/>
            <p:nvPr/>
          </p:nvSpPr>
          <p:spPr>
            <a:xfrm>
              <a:off x="23622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500" b="1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lang="en-GB" sz="15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egenerativ</a:t>
              </a:r>
              <a:endParaRPr sz="1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6" name="Google Shape;406;p38"/>
            <p:cNvSpPr txBox="1"/>
            <p:nvPr/>
          </p:nvSpPr>
          <p:spPr>
            <a:xfrm>
              <a:off x="3886200" y="4124057"/>
              <a:ext cx="15240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5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Trennend</a:t>
              </a:r>
              <a:endParaRPr sz="1500" b="1">
                <a:solidFill>
                  <a:srgbClr val="00000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07" name="Google Shape;407;p38" descr="A picture containing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8"/>
          <p:cNvSpPr txBox="1"/>
          <p:nvPr/>
        </p:nvSpPr>
        <p:spPr>
          <a:xfrm>
            <a:off x="501550" y="457200"/>
            <a:ext cx="15558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Transformative Ideen werden allzu oft durch die derzeitige Denkweise und Kultur aufgehalten. 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Neue Möglichkeiten entstehen durch eine neue Denkweise.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"Wir können unsere Probleme nicht mit derselben Denkweise lösen, mit der wir sie geschaffen haben."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- Albert Einstein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09" name="Google Shape;409;p38"/>
          <p:cNvSpPr txBox="1"/>
          <p:nvPr/>
        </p:nvSpPr>
        <p:spPr>
          <a:xfrm>
            <a:off x="2281725" y="457200"/>
            <a:ext cx="2994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Was kann transformative Ideen blockieren?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8"/>
          <p:cNvSpPr/>
          <p:nvPr/>
        </p:nvSpPr>
        <p:spPr>
          <a:xfrm>
            <a:off x="3389700" y="1524000"/>
            <a:ext cx="1816500" cy="381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Rigide Finanzziele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1" name="Google Shape;411;p38"/>
          <p:cNvSpPr txBox="1"/>
          <p:nvPr/>
        </p:nvSpPr>
        <p:spPr>
          <a:xfrm>
            <a:off x="6408975" y="642950"/>
            <a:ext cx="275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8"/>
          <p:cNvSpPr/>
          <p:nvPr/>
        </p:nvSpPr>
        <p:spPr>
          <a:xfrm>
            <a:off x="2899713" y="990600"/>
            <a:ext cx="1816500" cy="381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oboto Light"/>
                <a:ea typeface="Roboto Light"/>
                <a:cs typeface="Roboto Light"/>
                <a:sym typeface="Roboto Light"/>
              </a:rPr>
              <a:t>Veraltete Verfahren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3" name="Google Shape;413;p38"/>
          <p:cNvSpPr/>
          <p:nvPr/>
        </p:nvSpPr>
        <p:spPr>
          <a:xfrm>
            <a:off x="2907900" y="2133600"/>
            <a:ext cx="1816500" cy="381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oboto Light"/>
                <a:ea typeface="Roboto Light"/>
                <a:cs typeface="Roboto Light"/>
                <a:sym typeface="Roboto Light"/>
              </a:rPr>
              <a:t>Kurzfristiges Denken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4" name="Google Shape;414;p38"/>
          <p:cNvSpPr/>
          <p:nvPr/>
        </p:nvSpPr>
        <p:spPr>
          <a:xfrm>
            <a:off x="3236525" y="2743200"/>
            <a:ext cx="1816500" cy="381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oboto Light"/>
                <a:ea typeface="Roboto Light"/>
                <a:cs typeface="Roboto Light"/>
                <a:sym typeface="Roboto Light"/>
              </a:rPr>
              <a:t>Hierarchie-Kultur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5" name="Google Shape;415;p38"/>
          <p:cNvSpPr txBox="1"/>
          <p:nvPr/>
        </p:nvSpPr>
        <p:spPr>
          <a:xfrm>
            <a:off x="5848650" y="457200"/>
            <a:ext cx="31131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Was kann transformative Ideen beflügeln?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8"/>
          <p:cNvSpPr/>
          <p:nvPr/>
        </p:nvSpPr>
        <p:spPr>
          <a:xfrm>
            <a:off x="5918988" y="1524000"/>
            <a:ext cx="1816500" cy="381000"/>
          </a:xfrm>
          <a:prstGeom prst="roundRect">
            <a:avLst>
              <a:gd name="adj" fmla="val 16667"/>
            </a:avLst>
          </a:prstGeom>
          <a:solidFill>
            <a:srgbClr val="F4D32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oboto Light"/>
                <a:ea typeface="Roboto Light"/>
                <a:cs typeface="Roboto Light"/>
                <a:sym typeface="Roboto Light"/>
              </a:rPr>
              <a:t>Breit gefächerte Perspektiven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7" name="Google Shape;417;p38"/>
          <p:cNvSpPr/>
          <p:nvPr/>
        </p:nvSpPr>
        <p:spPr>
          <a:xfrm>
            <a:off x="6072163" y="2743200"/>
            <a:ext cx="1816500" cy="381000"/>
          </a:xfrm>
          <a:prstGeom prst="roundRect">
            <a:avLst>
              <a:gd name="adj" fmla="val 16667"/>
            </a:avLst>
          </a:prstGeom>
          <a:solidFill>
            <a:srgbClr val="F4D32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oboto Light"/>
                <a:ea typeface="Roboto Light"/>
                <a:cs typeface="Roboto Light"/>
                <a:sym typeface="Roboto Light"/>
              </a:rPr>
              <a:t>Mut-Kultur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8" name="Google Shape;418;p38"/>
          <p:cNvSpPr/>
          <p:nvPr/>
        </p:nvSpPr>
        <p:spPr>
          <a:xfrm>
            <a:off x="6413700" y="2133600"/>
            <a:ext cx="1816500" cy="381000"/>
          </a:xfrm>
          <a:prstGeom prst="roundRect">
            <a:avLst>
              <a:gd name="adj" fmla="val 16667"/>
            </a:avLst>
          </a:prstGeom>
          <a:solidFill>
            <a:srgbClr val="F4D32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oboto Light"/>
                <a:ea typeface="Roboto Light"/>
                <a:cs typeface="Roboto Light"/>
                <a:sym typeface="Roboto Light"/>
              </a:rPr>
              <a:t>Langfristiges Denken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9" name="Google Shape;419;p38"/>
          <p:cNvSpPr/>
          <p:nvPr/>
        </p:nvSpPr>
        <p:spPr>
          <a:xfrm>
            <a:off x="6408975" y="998750"/>
            <a:ext cx="2007000" cy="381000"/>
          </a:xfrm>
          <a:prstGeom prst="roundRect">
            <a:avLst>
              <a:gd name="adj" fmla="val 16667"/>
            </a:avLst>
          </a:prstGeom>
          <a:solidFill>
            <a:srgbClr val="F4D32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oboto Light"/>
                <a:ea typeface="Roboto Light"/>
                <a:cs typeface="Roboto Light"/>
                <a:sym typeface="Roboto Light"/>
              </a:rPr>
              <a:t>Offenheit &amp; Innovationsfreude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0" name="Google Shape;420;p38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11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0"/>
          <p:cNvSpPr/>
          <p:nvPr/>
        </p:nvSpPr>
        <p:spPr>
          <a:xfrm>
            <a:off x="1981201" y="305675"/>
            <a:ext cx="3280200" cy="2074800"/>
          </a:xfrm>
          <a:prstGeom prst="wedgeEllipseCallout">
            <a:avLst>
              <a:gd name="adj1" fmla="val 40051"/>
              <a:gd name="adj2" fmla="val 4635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Wir sollten wiederbefüllbare Parfümflaschen einführen - aber um die Verbraucher mit ins Boot zu holen, sind Investitionen erforderlich, und die Amortisationszeit für diese Investitionen ist zu lang.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6" name="Google Shape;446;p40"/>
          <p:cNvSpPr txBox="1"/>
          <p:nvPr/>
        </p:nvSpPr>
        <p:spPr>
          <a:xfrm>
            <a:off x="3816900" y="4267200"/>
            <a:ext cx="1510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Ex-Führungskraft,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große Schuhmarke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7" name="Google Shape;447;p40"/>
          <p:cNvSpPr txBox="1"/>
          <p:nvPr/>
        </p:nvSpPr>
        <p:spPr>
          <a:xfrm>
            <a:off x="4947900" y="506400"/>
            <a:ext cx="1843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Leitender Angestellter,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große Schönheitsmarke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8" name="Google Shape;448;p40"/>
          <p:cNvSpPr txBox="1"/>
          <p:nvPr/>
        </p:nvSpPr>
        <p:spPr>
          <a:xfrm>
            <a:off x="7129124" y="3232200"/>
            <a:ext cx="17862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Leiter der Innovationsabteilung,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große Bekleidungsmarke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40"/>
          <p:cNvSpPr txBox="1"/>
          <p:nvPr/>
        </p:nvSpPr>
        <p:spPr>
          <a:xfrm>
            <a:off x="533400" y="1676400"/>
            <a:ext cx="1447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Die meisten Unternehmen sehen sich nach wie vor durch ihr Design eingeschränkt. 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50" name="Google Shape;450;p40"/>
          <p:cNvSpPr txBox="1"/>
          <p:nvPr/>
        </p:nvSpPr>
        <p:spPr>
          <a:xfrm>
            <a:off x="533400" y="457200"/>
            <a:ext cx="1447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Es gibt viele wirksame Möglichkeiten, ein Unternehmen umzugestalten.</a:t>
            </a:r>
            <a:endParaRPr sz="13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51" name="Google Shape;4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125" y="1772054"/>
            <a:ext cx="676275" cy="119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175" y="3259409"/>
            <a:ext cx="981274" cy="102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37868">
            <a:off x="4362290" y="3003559"/>
            <a:ext cx="1199036" cy="64041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0"/>
          <p:cNvSpPr/>
          <p:nvPr/>
        </p:nvSpPr>
        <p:spPr>
          <a:xfrm>
            <a:off x="5946300" y="1076050"/>
            <a:ext cx="2969100" cy="2021700"/>
          </a:xfrm>
          <a:prstGeom prst="wedgeEllipseCallout">
            <a:avLst>
              <a:gd name="adj1" fmla="val -34051"/>
              <a:gd name="adj2" fmla="val 5833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Ich wurde gebeten, eine 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eine Reihe von regenerativen Kleidungsstücken zu entwickeln - und dabei von Anfang an die üblichen Gewinnspannen von 15 % zu erzielen. Unmöglich.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55" name="Google Shape;455;p40"/>
          <p:cNvSpPr/>
          <p:nvPr/>
        </p:nvSpPr>
        <p:spPr>
          <a:xfrm>
            <a:off x="1440125" y="2438400"/>
            <a:ext cx="2845500" cy="2236800"/>
          </a:xfrm>
          <a:prstGeom prst="wedgeEllipseCallout">
            <a:avLst>
              <a:gd name="adj1" fmla="val 58432"/>
              <a:gd name="adj2" fmla="val -520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Wir haben einen rentablen Prototyp eines dehnbaren Schuhs entwickelt, der aber nicht unsere üblichen Gewinnspannen erreicht hätte, also haben wir das Projekt fallen gelassen.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56" name="Google Shape;456;p40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0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12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1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41"/>
          <p:cNvGrpSpPr/>
          <p:nvPr/>
        </p:nvGrpSpPr>
        <p:grpSpPr>
          <a:xfrm>
            <a:off x="5857951" y="266750"/>
            <a:ext cx="2905049" cy="1097162"/>
            <a:chOff x="5715000" y="3268449"/>
            <a:chExt cx="3048000" cy="1151151"/>
          </a:xfrm>
        </p:grpSpPr>
        <p:pic>
          <p:nvPicPr>
            <p:cNvPr id="465" name="Google Shape;465;p41"/>
            <p:cNvPicPr preferRelativeResize="0"/>
            <p:nvPr/>
          </p:nvPicPr>
          <p:blipFill rotWithShape="1">
            <a:blip r:embed="rId4">
              <a:alphaModFix/>
            </a:blip>
            <a:srcRect l="19997" r="20003"/>
            <a:stretch/>
          </p:blipFill>
          <p:spPr>
            <a:xfrm>
              <a:off x="7570493" y="3268449"/>
              <a:ext cx="946001" cy="999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41"/>
            <p:cNvPicPr preferRelativeResize="0"/>
            <p:nvPr/>
          </p:nvPicPr>
          <p:blipFill rotWithShape="1">
            <a:blip r:embed="rId5">
              <a:alphaModFix/>
            </a:blip>
            <a:srcRect l="10000" r="10000"/>
            <a:stretch/>
          </p:blipFill>
          <p:spPr>
            <a:xfrm>
              <a:off x="5962437" y="3364921"/>
              <a:ext cx="1031938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41"/>
            <p:cNvSpPr txBox="1"/>
            <p:nvPr/>
          </p:nvSpPr>
          <p:spPr>
            <a:xfrm>
              <a:off x="57150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 b="1">
                  <a:latin typeface="Roboto"/>
                  <a:ea typeface="Roboto"/>
                  <a:cs typeface="Roboto"/>
                  <a:sym typeface="Roboto"/>
                </a:rPr>
                <a:t>R</a:t>
              </a:r>
              <a:r>
                <a:rPr lang="en-GB" sz="13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egenerativ</a:t>
              </a:r>
              <a:endParaRPr sz="13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8" name="Google Shape;468;p41"/>
            <p:cNvSpPr txBox="1"/>
            <p:nvPr/>
          </p:nvSpPr>
          <p:spPr>
            <a:xfrm>
              <a:off x="72390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 b="1" dirty="0" err="1">
                  <a:latin typeface="Roboto"/>
                  <a:ea typeface="Roboto"/>
                  <a:cs typeface="Roboto"/>
                  <a:sym typeface="Roboto"/>
                </a:rPr>
                <a:t>Distributiv</a:t>
              </a:r>
              <a:endParaRPr sz="13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69" name="Google Shape;469;p41"/>
          <p:cNvGrpSpPr/>
          <p:nvPr/>
        </p:nvGrpSpPr>
        <p:grpSpPr>
          <a:xfrm>
            <a:off x="2181425" y="350761"/>
            <a:ext cx="2905049" cy="1020839"/>
            <a:chOff x="2362200" y="3348528"/>
            <a:chExt cx="3048000" cy="1071072"/>
          </a:xfrm>
        </p:grpSpPr>
        <p:pic>
          <p:nvPicPr>
            <p:cNvPr id="470" name="Google Shape;470;p41"/>
            <p:cNvPicPr preferRelativeResize="0"/>
            <p:nvPr/>
          </p:nvPicPr>
          <p:blipFill rotWithShape="1">
            <a:blip r:embed="rId6">
              <a:alphaModFix/>
            </a:blip>
            <a:srcRect l="19997" r="20003"/>
            <a:stretch/>
          </p:blipFill>
          <p:spPr>
            <a:xfrm>
              <a:off x="2702935" y="3355275"/>
              <a:ext cx="863462" cy="863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41"/>
            <p:cNvPicPr preferRelativeResize="0"/>
            <p:nvPr/>
          </p:nvPicPr>
          <p:blipFill rotWithShape="1">
            <a:blip r:embed="rId7">
              <a:alphaModFix/>
            </a:blip>
            <a:srcRect l="19997" r="20003"/>
            <a:stretch/>
          </p:blipFill>
          <p:spPr>
            <a:xfrm>
              <a:off x="4245884" y="3348528"/>
              <a:ext cx="775961" cy="775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41"/>
            <p:cNvSpPr txBox="1"/>
            <p:nvPr/>
          </p:nvSpPr>
          <p:spPr>
            <a:xfrm>
              <a:off x="23622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 b="1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lang="en-GB" sz="13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egenerativ</a:t>
              </a:r>
              <a:endParaRPr sz="13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3" name="Google Shape;473;p41"/>
            <p:cNvSpPr txBox="1"/>
            <p:nvPr/>
          </p:nvSpPr>
          <p:spPr>
            <a:xfrm>
              <a:off x="3886200" y="4124057"/>
              <a:ext cx="15240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 b="1">
                  <a:latin typeface="Roboto"/>
                  <a:ea typeface="Roboto"/>
                  <a:cs typeface="Roboto"/>
                  <a:sym typeface="Roboto"/>
                </a:rPr>
                <a:t>Trennend</a:t>
              </a:r>
              <a:endParaRPr sz="13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4" name="Google Shape;474;p41"/>
          <p:cNvSpPr/>
          <p:nvPr/>
        </p:nvSpPr>
        <p:spPr>
          <a:xfrm>
            <a:off x="6934200" y="2133600"/>
            <a:ext cx="1981200" cy="201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1"/>
          <p:cNvSpPr txBox="1"/>
          <p:nvPr/>
        </p:nvSpPr>
        <p:spPr>
          <a:xfrm>
            <a:off x="7162800" y="2495688"/>
            <a:ext cx="15240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Gemeinden</a:t>
            </a: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Öffentlicher Sektor</a:t>
            </a: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NGOs &amp; </a:t>
            </a: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Wohltätigkeits- organisationen</a:t>
            </a: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Google Shape;476;p41"/>
          <p:cNvSpPr txBox="1"/>
          <p:nvPr/>
        </p:nvSpPr>
        <p:spPr>
          <a:xfrm>
            <a:off x="5525500" y="3666500"/>
            <a:ext cx="12738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>
                <a:latin typeface="Roboto"/>
                <a:ea typeface="Roboto"/>
                <a:cs typeface="Roboto"/>
                <a:sym typeface="Roboto"/>
              </a:rPr>
              <a:t>Möglich mit dem aktuellen Geschäftsmodell </a:t>
            </a:r>
            <a:endParaRPr sz="1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7" name="Google Shape;477;p41"/>
          <p:cNvSpPr/>
          <p:nvPr/>
        </p:nvSpPr>
        <p:spPr>
          <a:xfrm>
            <a:off x="3657600" y="2133600"/>
            <a:ext cx="1828800" cy="18288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1"/>
          <p:cNvSpPr txBox="1"/>
          <p:nvPr/>
        </p:nvSpPr>
        <p:spPr>
          <a:xfrm>
            <a:off x="3843250" y="2398275"/>
            <a:ext cx="14907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Business </a:t>
            </a: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 usual</a:t>
            </a: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Maximierung von Gewinnspannen und Dividenden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9" name="Google Shape;479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85775" y="2439102"/>
            <a:ext cx="274037" cy="1195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0" name="Google Shape;480;p41"/>
          <p:cNvCxnSpPr/>
          <p:nvPr/>
        </p:nvCxnSpPr>
        <p:spPr>
          <a:xfrm>
            <a:off x="5282100" y="62257"/>
            <a:ext cx="0" cy="50571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81" name="Google Shape;481;p41"/>
          <p:cNvSpPr/>
          <p:nvPr/>
        </p:nvSpPr>
        <p:spPr>
          <a:xfrm flipH="1">
            <a:off x="4724400" y="3048000"/>
            <a:ext cx="1323900" cy="1444200"/>
          </a:xfrm>
          <a:prstGeom prst="arc">
            <a:avLst>
              <a:gd name="adj1" fmla="val 11845078"/>
              <a:gd name="adj2" fmla="val 1522438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1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13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3" name="Google Shape;483;p41"/>
          <p:cNvSpPr txBox="1"/>
          <p:nvPr/>
        </p:nvSpPr>
        <p:spPr>
          <a:xfrm>
            <a:off x="538000" y="350750"/>
            <a:ext cx="1447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Die meisten Unternehmen sehen sich nach wie vor durch ihr Design eingeschränkt. 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4" name="Google Shape;484;p41"/>
          <p:cNvSpPr txBox="1"/>
          <p:nvPr/>
        </p:nvSpPr>
        <p:spPr>
          <a:xfrm>
            <a:off x="533400" y="1970201"/>
            <a:ext cx="14478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Sie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wenden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nur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dann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regenerative und distributive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Praktiken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an,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wenn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sie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dadurch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ihre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Gewinnspannen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und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Dividenden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maximieren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können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506;p42">
            <a:extLst>
              <a:ext uri="{FF2B5EF4-FFF2-40B4-BE49-F238E27FC236}">
                <a16:creationId xmlns:a16="http://schemas.microsoft.com/office/drawing/2014/main" id="{413E4BF3-83A4-010C-E3C8-0E7B8AE3B4E1}"/>
              </a:ext>
            </a:extLst>
          </p:cNvPr>
          <p:cNvSpPr/>
          <p:nvPr/>
        </p:nvSpPr>
        <p:spPr>
          <a:xfrm>
            <a:off x="5334000" y="2133600"/>
            <a:ext cx="1828800" cy="1828800"/>
          </a:xfrm>
          <a:prstGeom prst="ellipse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07;p42">
            <a:extLst>
              <a:ext uri="{FF2B5EF4-FFF2-40B4-BE49-F238E27FC236}">
                <a16:creationId xmlns:a16="http://schemas.microsoft.com/office/drawing/2014/main" id="{D2EF0FC9-32DF-5380-BEEF-1D403B5E7AAA}"/>
              </a:ext>
            </a:extLst>
          </p:cNvPr>
          <p:cNvSpPr txBox="1"/>
          <p:nvPr/>
        </p:nvSpPr>
        <p:spPr>
          <a:xfrm>
            <a:off x="5486400" y="2436363"/>
            <a:ext cx="15240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Business redesign</a:t>
            </a:r>
            <a:br>
              <a:rPr lang="en-GB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um regenerative und distributive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Möglichkeiten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zu</a:t>
            </a:r>
            <a:r>
              <a:rPr lang="en-GB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erschließen</a:t>
            </a:r>
            <a:endParaRPr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5"/>
          <p:cNvSpPr txBox="1"/>
          <p:nvPr/>
        </p:nvSpPr>
        <p:spPr>
          <a:xfrm>
            <a:off x="533400" y="457200"/>
            <a:ext cx="14478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Sinn/ Zweck</a:t>
            </a: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Beispiel</a:t>
            </a:r>
            <a:endParaRPr sz="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601" name="Google Shape;601;p45"/>
          <p:cNvCxnSpPr/>
          <p:nvPr/>
        </p:nvCxnSpPr>
        <p:spPr>
          <a:xfrm flipH="1">
            <a:off x="5556900" y="1295400"/>
            <a:ext cx="5700" cy="3845400"/>
          </a:xfrm>
          <a:prstGeom prst="straightConnector1">
            <a:avLst/>
          </a:prstGeom>
          <a:noFill/>
          <a:ln w="76200" cap="flat" cmpd="sng">
            <a:solidFill>
              <a:srgbClr val="F4D32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02" name="Google Shape;602;p45"/>
          <p:cNvGrpSpPr/>
          <p:nvPr/>
        </p:nvGrpSpPr>
        <p:grpSpPr>
          <a:xfrm>
            <a:off x="5029200" y="1447800"/>
            <a:ext cx="1066800" cy="304800"/>
            <a:chOff x="4953000" y="1524000"/>
            <a:chExt cx="1066800" cy="304800"/>
          </a:xfrm>
        </p:grpSpPr>
        <p:sp>
          <p:nvSpPr>
            <p:cNvPr id="603" name="Google Shape;603;p45"/>
            <p:cNvSpPr/>
            <p:nvPr/>
          </p:nvSpPr>
          <p:spPr>
            <a:xfrm rot="-5400000">
              <a:off x="48768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5105400" y="1524000"/>
              <a:ext cx="762000" cy="304800"/>
            </a:xfrm>
            <a:prstGeom prst="rect">
              <a:avLst/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>
                  <a:latin typeface="Roboto"/>
                  <a:ea typeface="Roboto"/>
                  <a:cs typeface="Roboto"/>
                  <a:sym typeface="Roboto"/>
                </a:rPr>
                <a:t>Sinn/ Zweck</a:t>
              </a:r>
              <a:endParaRPr sz="1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5" name="Google Shape;605;p45"/>
            <p:cNvSpPr/>
            <p:nvPr/>
          </p:nvSpPr>
          <p:spPr>
            <a:xfrm rot="5400000" flipH="1">
              <a:off x="57912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06" name="Google Shape;606;p45"/>
          <p:cNvGrpSpPr/>
          <p:nvPr/>
        </p:nvGrpSpPr>
        <p:grpSpPr>
          <a:xfrm>
            <a:off x="5029200" y="1905000"/>
            <a:ext cx="1066800" cy="304800"/>
            <a:chOff x="4953000" y="1524000"/>
            <a:chExt cx="1066800" cy="304800"/>
          </a:xfrm>
        </p:grpSpPr>
        <p:sp>
          <p:nvSpPr>
            <p:cNvPr id="607" name="Google Shape;607;p45"/>
            <p:cNvSpPr/>
            <p:nvPr/>
          </p:nvSpPr>
          <p:spPr>
            <a:xfrm rot="-5400000">
              <a:off x="48768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08" name="Google Shape;608;p45"/>
            <p:cNvSpPr/>
            <p:nvPr/>
          </p:nvSpPr>
          <p:spPr>
            <a:xfrm>
              <a:off x="5105400" y="1524000"/>
              <a:ext cx="762000" cy="304800"/>
            </a:xfrm>
            <a:prstGeom prst="rect">
              <a:avLst/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Netzwerke</a:t>
              </a:r>
              <a:endParaRPr sz="1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9" name="Google Shape;609;p45"/>
            <p:cNvSpPr/>
            <p:nvPr/>
          </p:nvSpPr>
          <p:spPr>
            <a:xfrm rot="5400000" flipH="1">
              <a:off x="57912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10" name="Google Shape;610;p45"/>
          <p:cNvGrpSpPr/>
          <p:nvPr/>
        </p:nvGrpSpPr>
        <p:grpSpPr>
          <a:xfrm>
            <a:off x="5029200" y="2362200"/>
            <a:ext cx="1066800" cy="304800"/>
            <a:chOff x="4953000" y="1524000"/>
            <a:chExt cx="1066800" cy="304800"/>
          </a:xfrm>
        </p:grpSpPr>
        <p:sp>
          <p:nvSpPr>
            <p:cNvPr id="611" name="Google Shape;611;p45"/>
            <p:cNvSpPr/>
            <p:nvPr/>
          </p:nvSpPr>
          <p:spPr>
            <a:xfrm rot="-5400000">
              <a:off x="48768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5105400" y="1524000"/>
              <a:ext cx="762000" cy="304800"/>
            </a:xfrm>
            <a:prstGeom prst="rect">
              <a:avLst/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9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Entscheidungs-strukturen</a:t>
              </a:r>
              <a:endParaRPr sz="9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3" name="Google Shape;613;p45"/>
            <p:cNvSpPr/>
            <p:nvPr/>
          </p:nvSpPr>
          <p:spPr>
            <a:xfrm rot="5400000" flipH="1">
              <a:off x="57912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14" name="Google Shape;614;p45"/>
          <p:cNvGrpSpPr/>
          <p:nvPr/>
        </p:nvGrpSpPr>
        <p:grpSpPr>
          <a:xfrm>
            <a:off x="5029200" y="2819400"/>
            <a:ext cx="1066800" cy="304800"/>
            <a:chOff x="4953000" y="1524000"/>
            <a:chExt cx="1066800" cy="304800"/>
          </a:xfrm>
        </p:grpSpPr>
        <p:sp>
          <p:nvSpPr>
            <p:cNvPr id="615" name="Google Shape;615;p45"/>
            <p:cNvSpPr/>
            <p:nvPr/>
          </p:nvSpPr>
          <p:spPr>
            <a:xfrm rot="-5400000">
              <a:off x="48768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16" name="Google Shape;616;p45"/>
            <p:cNvSpPr/>
            <p:nvPr/>
          </p:nvSpPr>
          <p:spPr>
            <a:xfrm>
              <a:off x="5105400" y="1524000"/>
              <a:ext cx="762000" cy="304800"/>
            </a:xfrm>
            <a:prstGeom prst="rect">
              <a:avLst/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Eigentum</a:t>
              </a:r>
              <a:endParaRPr sz="1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7" name="Google Shape;617;p45"/>
            <p:cNvSpPr/>
            <p:nvPr/>
          </p:nvSpPr>
          <p:spPr>
            <a:xfrm rot="5400000" flipH="1">
              <a:off x="57912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618" name="Google Shape;618;p45"/>
          <p:cNvGrpSpPr/>
          <p:nvPr/>
        </p:nvGrpSpPr>
        <p:grpSpPr>
          <a:xfrm>
            <a:off x="5029200" y="3276600"/>
            <a:ext cx="1066800" cy="304800"/>
            <a:chOff x="4953000" y="1524000"/>
            <a:chExt cx="1066800" cy="304800"/>
          </a:xfrm>
        </p:grpSpPr>
        <p:sp>
          <p:nvSpPr>
            <p:cNvPr id="619" name="Google Shape;619;p45"/>
            <p:cNvSpPr/>
            <p:nvPr/>
          </p:nvSpPr>
          <p:spPr>
            <a:xfrm rot="-5400000">
              <a:off x="48768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0" name="Google Shape;620;p45"/>
            <p:cNvSpPr/>
            <p:nvPr/>
          </p:nvSpPr>
          <p:spPr>
            <a:xfrm>
              <a:off x="5105400" y="1524000"/>
              <a:ext cx="762000" cy="304800"/>
            </a:xfrm>
            <a:prstGeom prst="rect">
              <a:avLst/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0" tIns="34275" rIns="0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Finanzen</a:t>
              </a:r>
              <a:endParaRPr sz="1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1" name="Google Shape;621;p45"/>
            <p:cNvSpPr/>
            <p:nvPr/>
          </p:nvSpPr>
          <p:spPr>
            <a:xfrm rot="5400000" flipH="1">
              <a:off x="5791200" y="1600200"/>
              <a:ext cx="304800" cy="152400"/>
            </a:xfrm>
            <a:prstGeom prst="triangle">
              <a:avLst>
                <a:gd name="adj" fmla="val 50000"/>
              </a:avLst>
            </a:prstGeom>
            <a:solidFill>
              <a:srgbClr val="F4D32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622" name="Google Shape;622;p45"/>
          <p:cNvSpPr txBox="1"/>
          <p:nvPr/>
        </p:nvSpPr>
        <p:spPr>
          <a:xfrm>
            <a:off x="2514600" y="2895600"/>
            <a:ext cx="2133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Profitorientierte Unternehmen, wie z. B. Fast Fashion, sind bestrebt, Produkte so billig und schnell wie möglich herzustellen und zu verkaufen - und verursachen dabei oft soziale und ökologische Schäden.</a:t>
            </a:r>
            <a:endParaRPr sz="11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11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623" name="Google Shape;623;p45"/>
          <p:cNvGrpSpPr/>
          <p:nvPr/>
        </p:nvGrpSpPr>
        <p:grpSpPr>
          <a:xfrm>
            <a:off x="2667000" y="533400"/>
            <a:ext cx="1981200" cy="457200"/>
            <a:chOff x="2514600" y="-609600"/>
            <a:chExt cx="1981200" cy="457200"/>
          </a:xfrm>
        </p:grpSpPr>
        <p:sp>
          <p:nvSpPr>
            <p:cNvPr id="624" name="Google Shape;624;p45"/>
            <p:cNvSpPr txBox="1"/>
            <p:nvPr/>
          </p:nvSpPr>
          <p:spPr>
            <a:xfrm>
              <a:off x="3429000" y="-533400"/>
              <a:ext cx="1066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Degenerativ</a:t>
              </a:r>
              <a:endPara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und trennend</a:t>
              </a:r>
              <a:endPara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625" name="Google Shape;625;p45"/>
            <p:cNvPicPr preferRelativeResize="0"/>
            <p:nvPr/>
          </p:nvPicPr>
          <p:blipFill rotWithShape="1">
            <a:blip r:embed="rId3">
              <a:alphaModFix/>
            </a:blip>
            <a:srcRect l="19997" r="20003"/>
            <a:stretch/>
          </p:blipFill>
          <p:spPr>
            <a:xfrm>
              <a:off x="2514600" y="-609600"/>
              <a:ext cx="45719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45"/>
            <p:cNvPicPr preferRelativeResize="0"/>
            <p:nvPr/>
          </p:nvPicPr>
          <p:blipFill rotWithShape="1">
            <a:blip r:embed="rId4">
              <a:alphaModFix/>
            </a:blip>
            <a:srcRect l="19997" r="20003"/>
            <a:stretch/>
          </p:blipFill>
          <p:spPr>
            <a:xfrm>
              <a:off x="2888582" y="-609600"/>
              <a:ext cx="457201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7" name="Google Shape;627;p45"/>
          <p:cNvGrpSpPr/>
          <p:nvPr/>
        </p:nvGrpSpPr>
        <p:grpSpPr>
          <a:xfrm>
            <a:off x="6553200" y="533400"/>
            <a:ext cx="1905000" cy="457200"/>
            <a:chOff x="7239000" y="-609600"/>
            <a:chExt cx="1905000" cy="457200"/>
          </a:xfrm>
        </p:grpSpPr>
        <p:pic>
          <p:nvPicPr>
            <p:cNvPr id="628" name="Google Shape;628;p45"/>
            <p:cNvPicPr preferRelativeResize="0"/>
            <p:nvPr/>
          </p:nvPicPr>
          <p:blipFill rotWithShape="1">
            <a:blip r:embed="rId5">
              <a:alphaModFix/>
            </a:blip>
            <a:srcRect l="19997" r="20003"/>
            <a:stretch/>
          </p:blipFill>
          <p:spPr>
            <a:xfrm>
              <a:off x="8711325" y="-609600"/>
              <a:ext cx="432675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9" name="Google Shape;629;p45"/>
            <p:cNvSpPr txBox="1"/>
            <p:nvPr/>
          </p:nvSpPr>
          <p:spPr>
            <a:xfrm>
              <a:off x="7239000" y="-533400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 b="1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Regenerativ</a:t>
              </a:r>
              <a:br>
                <a:rPr lang="en-GB" sz="9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9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und </a:t>
              </a:r>
              <a:r>
                <a:rPr lang="en-GB" sz="900" b="1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distributiv</a:t>
              </a:r>
              <a:endParaRPr sz="9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630" name="Google Shape;630;p45"/>
            <p:cNvPicPr preferRelativeResize="0"/>
            <p:nvPr/>
          </p:nvPicPr>
          <p:blipFill rotWithShape="1">
            <a:blip r:embed="rId6">
              <a:alphaModFix/>
            </a:blip>
            <a:srcRect l="10000" r="10000"/>
            <a:stretch/>
          </p:blipFill>
          <p:spPr>
            <a:xfrm>
              <a:off x="8243572" y="-558500"/>
              <a:ext cx="473332" cy="354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1" name="Google Shape;631;p45" descr="A picture containing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5"/>
          <p:cNvPicPr preferRelativeResize="0"/>
          <p:nvPr/>
        </p:nvPicPr>
        <p:blipFill rotWithShape="1">
          <a:blip r:embed="rId8">
            <a:alphaModFix/>
          </a:blip>
          <a:srcRect t="40284" r="38072"/>
          <a:stretch/>
        </p:blipFill>
        <p:spPr>
          <a:xfrm>
            <a:off x="2514600" y="1371600"/>
            <a:ext cx="2133601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5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14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4" name="Google Shape;634;p45"/>
          <p:cNvSpPr txBox="1"/>
          <p:nvPr/>
        </p:nvSpPr>
        <p:spPr>
          <a:xfrm>
            <a:off x="2514600" y="1066800"/>
            <a:ext cx="2133600" cy="304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100" b="1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Profitorientiertes Geschäft</a:t>
            </a:r>
            <a:endParaRPr sz="1100" b="1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5" name="Google Shape;635;p45"/>
          <p:cNvSpPr txBox="1"/>
          <p:nvPr/>
        </p:nvSpPr>
        <p:spPr>
          <a:xfrm>
            <a:off x="6477000" y="1066800"/>
            <a:ext cx="2133600" cy="304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Sinnorientiertes Unternehmen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6" name="Google Shape;636;p45"/>
          <p:cNvSpPr txBox="1"/>
          <p:nvPr/>
        </p:nvSpPr>
        <p:spPr>
          <a:xfrm>
            <a:off x="6477000" y="2895600"/>
            <a:ext cx="2133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Manos del Uruguay </a:t>
            </a:r>
            <a:r>
              <a:rPr lang="en-GB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besteht, um sein umfangreiches Netzwerk von ländlichen Handwerkern zu unterstützen, die seine Produkte aus natürlicher Wolle herstellen und die Miteigentümer des Unternehmens sind. 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7" name="Google Shape;637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77000" y="1371600"/>
            <a:ext cx="213360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/>
          <p:nvPr/>
        </p:nvSpPr>
        <p:spPr>
          <a:xfrm>
            <a:off x="1219205" y="2286000"/>
            <a:ext cx="1447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Erkunden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der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Wirkungen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und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Abhängigkeiten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auf der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Grundlage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der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Dimensionen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des Donuts.</a:t>
            </a:r>
            <a:endParaRPr sz="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8" name="Google Shape;148;p30"/>
          <p:cNvSpPr/>
          <p:nvPr/>
        </p:nvSpPr>
        <p:spPr>
          <a:xfrm>
            <a:off x="4267200" y="3886200"/>
            <a:ext cx="1219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Canvas 3</a:t>
            </a:r>
            <a:b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9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Jetzt: Aktuelles Business-Design</a:t>
            </a:r>
            <a:endParaRPr sz="9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30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15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50" y="304800"/>
            <a:ext cx="480575" cy="480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30"/>
          <p:cNvGrpSpPr/>
          <p:nvPr/>
        </p:nvGrpSpPr>
        <p:grpSpPr>
          <a:xfrm>
            <a:off x="4267200" y="3048000"/>
            <a:ext cx="1219200" cy="762000"/>
            <a:chOff x="3276600" y="2362200"/>
            <a:chExt cx="1219200" cy="762000"/>
          </a:xfrm>
        </p:grpSpPr>
        <p:sp>
          <p:nvSpPr>
            <p:cNvPr id="152" name="Google Shape;152;p30"/>
            <p:cNvSpPr/>
            <p:nvPr/>
          </p:nvSpPr>
          <p:spPr>
            <a:xfrm>
              <a:off x="3276600" y="2362200"/>
              <a:ext cx="1219200" cy="76200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" name="Google Shape;153;p30"/>
            <p:cNvGrpSpPr/>
            <p:nvPr/>
          </p:nvGrpSpPr>
          <p:grpSpPr>
            <a:xfrm>
              <a:off x="3733800" y="2643188"/>
              <a:ext cx="304800" cy="380907"/>
              <a:chOff x="2971800" y="2590893"/>
              <a:chExt cx="304800" cy="380907"/>
            </a:xfrm>
          </p:grpSpPr>
          <p:grpSp>
            <p:nvGrpSpPr>
              <p:cNvPr id="154" name="Google Shape;154;p30"/>
              <p:cNvGrpSpPr/>
              <p:nvPr/>
            </p:nvGrpSpPr>
            <p:grpSpPr>
              <a:xfrm>
                <a:off x="2971800" y="2590893"/>
                <a:ext cx="304800" cy="52403"/>
                <a:chOff x="2971800" y="2590800"/>
                <a:chExt cx="304800" cy="76200"/>
              </a:xfrm>
            </p:grpSpPr>
            <p:sp>
              <p:nvSpPr>
                <p:cNvPr id="155" name="Google Shape;155;p30"/>
                <p:cNvSpPr/>
                <p:nvPr/>
              </p:nvSpPr>
              <p:spPr>
                <a:xfrm>
                  <a:off x="31242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30"/>
                <p:cNvSpPr/>
                <p:nvPr/>
              </p:nvSpPr>
              <p:spPr>
                <a:xfrm flipH="1">
                  <a:off x="29718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7" name="Google Shape;157;p30"/>
              <p:cNvGrpSpPr/>
              <p:nvPr/>
            </p:nvGrpSpPr>
            <p:grpSpPr>
              <a:xfrm>
                <a:off x="2971800" y="2673019"/>
                <a:ext cx="304800" cy="52403"/>
                <a:chOff x="2971800" y="2590800"/>
                <a:chExt cx="304800" cy="76200"/>
              </a:xfrm>
            </p:grpSpPr>
            <p:sp>
              <p:nvSpPr>
                <p:cNvPr id="158" name="Google Shape;158;p30"/>
                <p:cNvSpPr/>
                <p:nvPr/>
              </p:nvSpPr>
              <p:spPr>
                <a:xfrm>
                  <a:off x="31242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30"/>
                <p:cNvSpPr/>
                <p:nvPr/>
              </p:nvSpPr>
              <p:spPr>
                <a:xfrm flipH="1">
                  <a:off x="29718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0" name="Google Shape;160;p30"/>
              <p:cNvGrpSpPr/>
              <p:nvPr/>
            </p:nvGrpSpPr>
            <p:grpSpPr>
              <a:xfrm>
                <a:off x="2971800" y="2755145"/>
                <a:ext cx="304800" cy="52403"/>
                <a:chOff x="2971800" y="2590800"/>
                <a:chExt cx="304800" cy="76200"/>
              </a:xfrm>
            </p:grpSpPr>
            <p:sp>
              <p:nvSpPr>
                <p:cNvPr id="161" name="Google Shape;161;p30"/>
                <p:cNvSpPr/>
                <p:nvPr/>
              </p:nvSpPr>
              <p:spPr>
                <a:xfrm>
                  <a:off x="31242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30"/>
                <p:cNvSpPr/>
                <p:nvPr/>
              </p:nvSpPr>
              <p:spPr>
                <a:xfrm flipH="1">
                  <a:off x="29718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3" name="Google Shape;163;p30"/>
              <p:cNvGrpSpPr/>
              <p:nvPr/>
            </p:nvGrpSpPr>
            <p:grpSpPr>
              <a:xfrm>
                <a:off x="2971800" y="2837271"/>
                <a:ext cx="304800" cy="52403"/>
                <a:chOff x="2971800" y="2590800"/>
                <a:chExt cx="304800" cy="76200"/>
              </a:xfrm>
            </p:grpSpPr>
            <p:sp>
              <p:nvSpPr>
                <p:cNvPr id="164" name="Google Shape;164;p30"/>
                <p:cNvSpPr/>
                <p:nvPr/>
              </p:nvSpPr>
              <p:spPr>
                <a:xfrm>
                  <a:off x="31242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30"/>
                <p:cNvSpPr/>
                <p:nvPr/>
              </p:nvSpPr>
              <p:spPr>
                <a:xfrm flipH="1">
                  <a:off x="29718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6" name="Google Shape;166;p30"/>
              <p:cNvGrpSpPr/>
              <p:nvPr/>
            </p:nvGrpSpPr>
            <p:grpSpPr>
              <a:xfrm>
                <a:off x="2971800" y="2919397"/>
                <a:ext cx="304800" cy="52403"/>
                <a:chOff x="2971800" y="2590800"/>
                <a:chExt cx="304800" cy="76200"/>
              </a:xfrm>
            </p:grpSpPr>
            <p:sp>
              <p:nvSpPr>
                <p:cNvPr id="167" name="Google Shape;167;p30"/>
                <p:cNvSpPr/>
                <p:nvPr/>
              </p:nvSpPr>
              <p:spPr>
                <a:xfrm>
                  <a:off x="31242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30"/>
                <p:cNvSpPr/>
                <p:nvPr/>
              </p:nvSpPr>
              <p:spPr>
                <a:xfrm flipH="1">
                  <a:off x="2971800" y="2590800"/>
                  <a:ext cx="152400" cy="76200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169" name="Google Shape;169;p30"/>
            <p:cNvCxnSpPr/>
            <p:nvPr/>
          </p:nvCxnSpPr>
          <p:spPr>
            <a:xfrm>
              <a:off x="3886200" y="2614625"/>
              <a:ext cx="0" cy="433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30"/>
            <p:cNvCxnSpPr/>
            <p:nvPr/>
          </p:nvCxnSpPr>
          <p:spPr>
            <a:xfrm>
              <a:off x="3810000" y="2438400"/>
              <a:ext cx="15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30"/>
            <p:cNvCxnSpPr/>
            <p:nvPr/>
          </p:nvCxnSpPr>
          <p:spPr>
            <a:xfrm>
              <a:off x="3429000" y="2438400"/>
              <a:ext cx="15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30"/>
            <p:cNvCxnSpPr/>
            <p:nvPr/>
          </p:nvCxnSpPr>
          <p:spPr>
            <a:xfrm>
              <a:off x="4191000" y="2438400"/>
              <a:ext cx="15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30"/>
          <p:cNvSpPr txBox="1"/>
          <p:nvPr/>
        </p:nvSpPr>
        <p:spPr>
          <a:xfrm>
            <a:off x="5791200" y="2286000"/>
            <a:ext cx="1447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Ermitteln von Änderungen im Unternehmensdesign, um die transformativen Ideen zu ermöglichen.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1219205" y="3886200"/>
            <a:ext cx="1219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Canvas 1</a:t>
            </a:r>
            <a:b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900" b="1" u="sng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Schnelles</a:t>
            </a:r>
            <a:r>
              <a:rPr lang="en-GB" sz="9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Donut Mapping</a:t>
            </a:r>
            <a:endParaRPr sz="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4267200" y="2286000"/>
            <a:ext cx="1447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Untersuchen, wie das derzeitige Business-Design  hinderlich oder förderlich wirkt.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5791200" y="3886200"/>
            <a:ext cx="1219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Canvas 4</a:t>
            </a:r>
            <a:b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9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Zukunft: Neues Business-Design</a:t>
            </a:r>
            <a:endParaRPr sz="900">
              <a:solidFill>
                <a:schemeClr val="dk1"/>
              </a:solidFill>
              <a:highlight>
                <a:srgbClr val="44D345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1219205" y="1524000"/>
            <a:ext cx="1447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 sz="1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4267200" y="1524000"/>
            <a:ext cx="1447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endParaRPr sz="1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5791200" y="1524000"/>
            <a:ext cx="1447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endParaRPr sz="1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80" name="Google Shape;180;p30"/>
          <p:cNvGrpSpPr/>
          <p:nvPr/>
        </p:nvGrpSpPr>
        <p:grpSpPr>
          <a:xfrm>
            <a:off x="1219200" y="3048000"/>
            <a:ext cx="1219200" cy="762000"/>
            <a:chOff x="5029200" y="3200400"/>
            <a:chExt cx="1219200" cy="762000"/>
          </a:xfrm>
        </p:grpSpPr>
        <p:sp>
          <p:nvSpPr>
            <p:cNvPr id="181" name="Google Shape;181;p30"/>
            <p:cNvSpPr/>
            <p:nvPr/>
          </p:nvSpPr>
          <p:spPr>
            <a:xfrm>
              <a:off x="5029200" y="3200400"/>
              <a:ext cx="1219200" cy="76200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5369819" y="3325954"/>
              <a:ext cx="533400" cy="533400"/>
            </a:xfrm>
            <a:prstGeom prst="donut">
              <a:avLst>
                <a:gd name="adj" fmla="val 25000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30"/>
          <p:cNvSpPr txBox="1"/>
          <p:nvPr/>
        </p:nvSpPr>
        <p:spPr>
          <a:xfrm>
            <a:off x="1219200" y="990600"/>
            <a:ext cx="571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Für die Entwicklung neuer Ideen und Unternehmens-Designs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4" name="Google Shape;184;p30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/>
          <p:nvPr/>
        </p:nvSpPr>
        <p:spPr>
          <a:xfrm>
            <a:off x="2743200" y="3886200"/>
            <a:ext cx="1219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Canvas 2</a:t>
            </a:r>
            <a:b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9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Regenerative &amp; distributive Ziele</a:t>
            </a:r>
            <a:endParaRPr sz="9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2743200" y="2286000"/>
            <a:ext cx="1447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Entwickeln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ehrgeizigster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und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transformativster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Ideen, die es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ermöglichen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regenerativ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und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distributiv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zu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werden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2743200" y="1524000"/>
            <a:ext cx="1447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sz="1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1219200" y="533400"/>
            <a:ext cx="70221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</a:pPr>
            <a:r>
              <a:rPr lang="en-GB"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Workshop-Phasen</a:t>
            </a:r>
            <a:endParaRPr sz="24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1219200" y="228600"/>
            <a:ext cx="304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Donut Design für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Unternehmen</a:t>
            </a:r>
            <a:endParaRPr sz="15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90" name="Google Shape;190;p30"/>
          <p:cNvGrpSpPr/>
          <p:nvPr/>
        </p:nvGrpSpPr>
        <p:grpSpPr>
          <a:xfrm>
            <a:off x="5791195" y="3048000"/>
            <a:ext cx="1219200" cy="762000"/>
            <a:chOff x="4800600" y="4648200"/>
            <a:chExt cx="1219200" cy="762000"/>
          </a:xfrm>
        </p:grpSpPr>
        <p:sp>
          <p:nvSpPr>
            <p:cNvPr id="191" name="Google Shape;191;p30"/>
            <p:cNvSpPr/>
            <p:nvPr/>
          </p:nvSpPr>
          <p:spPr>
            <a:xfrm>
              <a:off x="4800600" y="4648200"/>
              <a:ext cx="1219200" cy="76200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2" name="Google Shape;192;p30"/>
            <p:cNvCxnSpPr/>
            <p:nvPr/>
          </p:nvCxnSpPr>
          <p:spPr>
            <a:xfrm>
              <a:off x="4953000" y="4724400"/>
              <a:ext cx="15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3" name="Google Shape;193;p30"/>
            <p:cNvSpPr/>
            <p:nvPr/>
          </p:nvSpPr>
          <p:spPr>
            <a:xfrm>
              <a:off x="4953000" y="4929188"/>
              <a:ext cx="228600" cy="52500"/>
            </a:xfrm>
            <a:prstGeom prst="homePlat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4953000" y="5011314"/>
              <a:ext cx="228600" cy="52500"/>
            </a:xfrm>
            <a:prstGeom prst="homePlat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4953000" y="5093440"/>
              <a:ext cx="228600" cy="52500"/>
            </a:xfrm>
            <a:prstGeom prst="homePlat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4953000" y="5175566"/>
              <a:ext cx="228600" cy="52500"/>
            </a:xfrm>
            <a:prstGeom prst="homePlat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4953000" y="5257692"/>
              <a:ext cx="228600" cy="52500"/>
            </a:xfrm>
            <a:prstGeom prst="homePlat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30"/>
            <p:cNvGrpSpPr/>
            <p:nvPr/>
          </p:nvGrpSpPr>
          <p:grpSpPr>
            <a:xfrm>
              <a:off x="5029200" y="4895793"/>
              <a:ext cx="914400" cy="438135"/>
              <a:chOff x="4800600" y="1981200"/>
              <a:chExt cx="914400" cy="533400"/>
            </a:xfrm>
          </p:grpSpPr>
          <p:cxnSp>
            <p:nvCxnSpPr>
              <p:cNvPr id="199" name="Google Shape;199;p30"/>
              <p:cNvCxnSpPr/>
              <p:nvPr/>
            </p:nvCxnSpPr>
            <p:spPr>
              <a:xfrm>
                <a:off x="4800600" y="1981200"/>
                <a:ext cx="0" cy="533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30"/>
              <p:cNvCxnSpPr/>
              <p:nvPr/>
            </p:nvCxnSpPr>
            <p:spPr>
              <a:xfrm>
                <a:off x="5029200" y="1981200"/>
                <a:ext cx="0" cy="533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30"/>
              <p:cNvCxnSpPr/>
              <p:nvPr/>
            </p:nvCxnSpPr>
            <p:spPr>
              <a:xfrm>
                <a:off x="5257800" y="1981200"/>
                <a:ext cx="0" cy="533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30"/>
              <p:cNvCxnSpPr/>
              <p:nvPr/>
            </p:nvCxnSpPr>
            <p:spPr>
              <a:xfrm>
                <a:off x="5486400" y="1981200"/>
                <a:ext cx="0" cy="533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0"/>
              <p:cNvCxnSpPr/>
              <p:nvPr/>
            </p:nvCxnSpPr>
            <p:spPr>
              <a:xfrm>
                <a:off x="5715000" y="1981200"/>
                <a:ext cx="0" cy="533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4" name="Google Shape;204;p30"/>
          <p:cNvSpPr txBox="1"/>
          <p:nvPr/>
        </p:nvSpPr>
        <p:spPr>
          <a:xfrm>
            <a:off x="1219200" y="1828800"/>
            <a:ext cx="144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u="sng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Schnelles</a:t>
            </a:r>
            <a:r>
              <a:rPr lang="en-GB" sz="11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Donut-Mapping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2743200" y="1828800"/>
            <a:ext cx="144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Regenerative &amp; distributive Ziele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30"/>
          <p:cNvSpPr txBox="1"/>
          <p:nvPr/>
        </p:nvSpPr>
        <p:spPr>
          <a:xfrm>
            <a:off x="4267200" y="1828800"/>
            <a:ext cx="144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latin typeface="Roboto"/>
                <a:ea typeface="Roboto"/>
                <a:cs typeface="Roboto"/>
                <a:sym typeface="Roboto"/>
              </a:rPr>
              <a:t>Analyse: </a:t>
            </a:r>
            <a:r>
              <a:rPr lang="en-GB" sz="1200" b="1" dirty="0" err="1">
                <a:latin typeface="Roboto"/>
                <a:ea typeface="Roboto"/>
                <a:cs typeface="Roboto"/>
                <a:sym typeface="Roboto"/>
              </a:rPr>
              <a:t>Aktuelles</a:t>
            </a:r>
            <a:r>
              <a:rPr lang="en-GB" sz="1200" b="1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Business-Design</a:t>
            </a:r>
            <a:r>
              <a:rPr lang="en-GB" sz="1200" b="1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" action="ppaction://noaction"/>
              </a:rPr>
              <a:t> 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5791200" y="1828800"/>
            <a:ext cx="144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Unternehmen neu gestalten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8" name="Google Shape;208;p30"/>
          <p:cNvGrpSpPr/>
          <p:nvPr/>
        </p:nvGrpSpPr>
        <p:grpSpPr>
          <a:xfrm>
            <a:off x="2743200" y="3048000"/>
            <a:ext cx="1219200" cy="762000"/>
            <a:chOff x="-1371600" y="1905000"/>
            <a:chExt cx="1219200" cy="762000"/>
          </a:xfrm>
        </p:grpSpPr>
        <p:sp>
          <p:nvSpPr>
            <p:cNvPr id="209" name="Google Shape;209;p30"/>
            <p:cNvSpPr/>
            <p:nvPr/>
          </p:nvSpPr>
          <p:spPr>
            <a:xfrm>
              <a:off x="-1371600" y="1905000"/>
              <a:ext cx="1219200" cy="76200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0" name="Google Shape;210;p30"/>
            <p:cNvPicPr preferRelativeResize="0"/>
            <p:nvPr/>
          </p:nvPicPr>
          <p:blipFill rotWithShape="1">
            <a:blip r:embed="rId6">
              <a:alphaModFix/>
            </a:blip>
            <a:srcRect l="19997" r="20003"/>
            <a:stretch/>
          </p:blipFill>
          <p:spPr>
            <a:xfrm>
              <a:off x="-745710" y="2016475"/>
              <a:ext cx="524867" cy="554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30"/>
            <p:cNvPicPr preferRelativeResize="0"/>
            <p:nvPr/>
          </p:nvPicPr>
          <p:blipFill rotWithShape="1">
            <a:blip r:embed="rId7">
              <a:alphaModFix/>
            </a:blip>
            <a:srcRect l="10000" r="10000"/>
            <a:stretch/>
          </p:blipFill>
          <p:spPr>
            <a:xfrm>
              <a:off x="-1238250" y="2095292"/>
              <a:ext cx="537615" cy="3969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Google Shape;212;p30"/>
          <p:cNvSpPr/>
          <p:nvPr/>
        </p:nvSpPr>
        <p:spPr>
          <a:xfrm>
            <a:off x="7315200" y="3886200"/>
            <a:ext cx="1219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000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Canvas 5</a:t>
            </a:r>
            <a:b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9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Business-Redesign Story</a:t>
            </a:r>
            <a:endParaRPr sz="900">
              <a:solidFill>
                <a:schemeClr val="dk1"/>
              </a:solidFill>
              <a:highlight>
                <a:srgbClr val="44D345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3" name="Google Shape;213;p30"/>
          <p:cNvSpPr txBox="1"/>
          <p:nvPr/>
        </p:nvSpPr>
        <p:spPr>
          <a:xfrm>
            <a:off x="7315200" y="2286000"/>
            <a:ext cx="1447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Zusammenfassen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der Donut-Story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über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die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Neugestaltung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des </a:t>
            </a:r>
            <a:r>
              <a:rPr lang="en-GB" sz="9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Unternehmens</a:t>
            </a:r>
            <a:r>
              <a:rPr lang="en-GB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sz="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14" name="Google Shape;214;p30"/>
          <p:cNvGrpSpPr/>
          <p:nvPr/>
        </p:nvGrpSpPr>
        <p:grpSpPr>
          <a:xfrm>
            <a:off x="7315195" y="3048000"/>
            <a:ext cx="1219200" cy="762000"/>
            <a:chOff x="7315195" y="2971800"/>
            <a:chExt cx="1219200" cy="762000"/>
          </a:xfrm>
        </p:grpSpPr>
        <p:sp>
          <p:nvSpPr>
            <p:cNvPr id="215" name="Google Shape;215;p30"/>
            <p:cNvSpPr/>
            <p:nvPr/>
          </p:nvSpPr>
          <p:spPr>
            <a:xfrm>
              <a:off x="7315195" y="2971800"/>
              <a:ext cx="1219200" cy="762000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" name="Google Shape;216;p30"/>
            <p:cNvCxnSpPr/>
            <p:nvPr/>
          </p:nvCxnSpPr>
          <p:spPr>
            <a:xfrm>
              <a:off x="7620000" y="3124200"/>
              <a:ext cx="1524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30"/>
            <p:cNvCxnSpPr/>
            <p:nvPr/>
          </p:nvCxnSpPr>
          <p:spPr>
            <a:xfrm>
              <a:off x="7543800" y="2990865"/>
              <a:ext cx="0" cy="742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30"/>
            <p:cNvCxnSpPr/>
            <p:nvPr/>
          </p:nvCxnSpPr>
          <p:spPr>
            <a:xfrm>
              <a:off x="7620000" y="3352800"/>
              <a:ext cx="1524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30"/>
            <p:cNvCxnSpPr/>
            <p:nvPr/>
          </p:nvCxnSpPr>
          <p:spPr>
            <a:xfrm>
              <a:off x="7620000" y="3581400"/>
              <a:ext cx="1524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20" name="Google Shape;220;p30"/>
          <p:cNvCxnSpPr/>
          <p:nvPr/>
        </p:nvCxnSpPr>
        <p:spPr>
          <a:xfrm>
            <a:off x="1219200" y="1447800"/>
            <a:ext cx="1371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30"/>
          <p:cNvCxnSpPr/>
          <p:nvPr/>
        </p:nvCxnSpPr>
        <p:spPr>
          <a:xfrm>
            <a:off x="2743200" y="1447800"/>
            <a:ext cx="1371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30"/>
          <p:cNvCxnSpPr/>
          <p:nvPr/>
        </p:nvCxnSpPr>
        <p:spPr>
          <a:xfrm>
            <a:off x="4267200" y="1447800"/>
            <a:ext cx="1371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30"/>
          <p:cNvCxnSpPr/>
          <p:nvPr/>
        </p:nvCxnSpPr>
        <p:spPr>
          <a:xfrm>
            <a:off x="5791200" y="1447800"/>
            <a:ext cx="289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65"/>
          <p:cNvSpPr txBox="1"/>
          <p:nvPr/>
        </p:nvSpPr>
        <p:spPr>
          <a:xfrm>
            <a:off x="533400" y="762000"/>
            <a:ext cx="1447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Welche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Wirkung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hat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mein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Unternehmen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4" name="Google Shape;1204;p65"/>
          <p:cNvSpPr/>
          <p:nvPr/>
        </p:nvSpPr>
        <p:spPr>
          <a:xfrm>
            <a:off x="2209800" y="304800"/>
            <a:ext cx="6705600" cy="441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5" name="Google Shape;1205;p65"/>
          <p:cNvPicPr preferRelativeResize="0"/>
          <p:nvPr/>
        </p:nvPicPr>
        <p:blipFill rotWithShape="1">
          <a:blip r:embed="rId3">
            <a:alphaModFix/>
          </a:blip>
          <a:srcRect l="8303" t="9945" r="6792" b="11739"/>
          <a:stretch/>
        </p:blipFill>
        <p:spPr>
          <a:xfrm>
            <a:off x="3247619" y="381000"/>
            <a:ext cx="4627901" cy="4267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65"/>
          <p:cNvSpPr/>
          <p:nvPr/>
        </p:nvSpPr>
        <p:spPr>
          <a:xfrm rot="603588">
            <a:off x="4125487" y="2005687"/>
            <a:ext cx="307426" cy="307426"/>
          </a:xfrm>
          <a:prstGeom prst="rect">
            <a:avLst/>
          </a:prstGeom>
          <a:solidFill>
            <a:srgbClr val="EF798A"/>
          </a:solidFill>
          <a:ln>
            <a:noFill/>
          </a:ln>
          <a:effectLst>
            <a:outerShdw blurRad="71438" dist="47625" dir="264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07" name="Google Shape;1207;p65"/>
          <p:cNvSpPr/>
          <p:nvPr/>
        </p:nvSpPr>
        <p:spPr>
          <a:xfrm rot="-406805">
            <a:off x="4584700" y="2120800"/>
            <a:ext cx="228699" cy="228699"/>
          </a:xfrm>
          <a:prstGeom prst="rect">
            <a:avLst/>
          </a:prstGeom>
          <a:solidFill>
            <a:srgbClr val="77DB78"/>
          </a:solidFill>
          <a:ln>
            <a:noFill/>
          </a:ln>
          <a:effectLst>
            <a:outerShdw blurRad="50800" dist="38100" dir="270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08" name="Google Shape;1208;p65"/>
          <p:cNvSpPr txBox="1"/>
          <p:nvPr/>
        </p:nvSpPr>
        <p:spPr>
          <a:xfrm>
            <a:off x="3200400" y="533400"/>
            <a:ext cx="1143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Beitrag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zu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gemeinn</a:t>
            </a:r>
            <a:r>
              <a:rPr lang="de-AT" dirty="0" err="1">
                <a:latin typeface="Caveat"/>
                <a:ea typeface="Caveat"/>
                <a:cs typeface="Caveat"/>
                <a:sym typeface="Caveat"/>
              </a:rPr>
              <a:t>ützigen</a:t>
            </a:r>
            <a:r>
              <a:rPr lang="de-AT" dirty="0">
                <a:latin typeface="Caveat"/>
                <a:ea typeface="Caveat"/>
                <a:cs typeface="Caveat"/>
                <a:sym typeface="Caveat"/>
              </a:rPr>
              <a:t> Projekten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09" name="Google Shape;1209;p65"/>
          <p:cNvSpPr txBox="1"/>
          <p:nvPr/>
        </p:nvSpPr>
        <p:spPr>
          <a:xfrm>
            <a:off x="4332474" y="363500"/>
            <a:ext cx="1044531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Beitrag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zu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Wasserknappheit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0" name="Google Shape;1210;p65"/>
          <p:cNvSpPr txBox="1"/>
          <p:nvPr/>
        </p:nvSpPr>
        <p:spPr>
          <a:xfrm rot="371817">
            <a:off x="5965679" y="409206"/>
            <a:ext cx="914343" cy="4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Supply chain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Risiken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1" name="Google Shape;1211;p65"/>
          <p:cNvSpPr txBox="1"/>
          <p:nvPr/>
        </p:nvSpPr>
        <p:spPr>
          <a:xfrm>
            <a:off x="7315200" y="457200"/>
            <a:ext cx="1066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Emissionen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beim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Transport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2" name="Google Shape;1212;p65"/>
          <p:cNvSpPr txBox="1"/>
          <p:nvPr/>
        </p:nvSpPr>
        <p:spPr>
          <a:xfrm>
            <a:off x="7391400" y="1066800"/>
            <a:ext cx="106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Verkauf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von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gesunden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Lebensmitteln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3" name="Google Shape;1213;p65"/>
          <p:cNvSpPr txBox="1"/>
          <p:nvPr/>
        </p:nvSpPr>
        <p:spPr>
          <a:xfrm>
            <a:off x="7382425" y="1788500"/>
            <a:ext cx="900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Abbaubare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Verpackung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4" name="Google Shape;1214;p65"/>
          <p:cNvSpPr txBox="1"/>
          <p:nvPr/>
        </p:nvSpPr>
        <p:spPr>
          <a:xfrm>
            <a:off x="7772400" y="2355089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Geringe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Löhne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in der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Lieferkette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5" name="Google Shape;1215;p65"/>
          <p:cNvSpPr txBox="1"/>
          <p:nvPr/>
        </p:nvSpPr>
        <p:spPr>
          <a:xfrm>
            <a:off x="7391400" y="2971800"/>
            <a:ext cx="990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Nutzung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von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Düngemitteln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6" name="Google Shape;1216;p65"/>
          <p:cNvSpPr txBox="1"/>
          <p:nvPr/>
        </p:nvSpPr>
        <p:spPr>
          <a:xfrm>
            <a:off x="7032600" y="3460325"/>
            <a:ext cx="137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Schaffung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von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Arbeitsplätzen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7" name="Google Shape;1217;p65"/>
          <p:cNvSpPr txBox="1"/>
          <p:nvPr/>
        </p:nvSpPr>
        <p:spPr>
          <a:xfrm>
            <a:off x="6777250" y="3859450"/>
            <a:ext cx="109827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Hoher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Wasserverbrauch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8" name="Google Shape;1218;p65"/>
          <p:cNvSpPr txBox="1"/>
          <p:nvPr/>
        </p:nvSpPr>
        <p:spPr>
          <a:xfrm>
            <a:off x="6073194" y="4321191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Dürrerisiken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19" name="Google Shape;1219;p65"/>
          <p:cNvSpPr txBox="1"/>
          <p:nvPr/>
        </p:nvSpPr>
        <p:spPr>
          <a:xfrm>
            <a:off x="3657600" y="3886200"/>
            <a:ext cx="990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Politische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Unsicherheit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20" name="Google Shape;1220;p65"/>
          <p:cNvSpPr txBox="1"/>
          <p:nvPr/>
        </p:nvSpPr>
        <p:spPr>
          <a:xfrm>
            <a:off x="2819175" y="3336200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Gerechte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Bezahlung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21" name="Google Shape;1221;p65"/>
          <p:cNvSpPr txBox="1"/>
          <p:nvPr/>
        </p:nvSpPr>
        <p:spPr>
          <a:xfrm rot="-324298">
            <a:off x="2433251" y="2191417"/>
            <a:ext cx="990504" cy="53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Organische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Produktion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22" name="Google Shape;1222;p65"/>
          <p:cNvSpPr txBox="1"/>
          <p:nvPr/>
        </p:nvSpPr>
        <p:spPr>
          <a:xfrm>
            <a:off x="2362200" y="1066800"/>
            <a:ext cx="990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Emissionen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dirty="0" err="1">
                <a:latin typeface="Caveat"/>
                <a:ea typeface="Caveat"/>
                <a:cs typeface="Caveat"/>
                <a:sym typeface="Caveat"/>
              </a:rPr>
              <a:t>beim</a:t>
            </a:r>
            <a:r>
              <a:rPr lang="en-GB" dirty="0">
                <a:latin typeface="Caveat"/>
                <a:ea typeface="Caveat"/>
                <a:cs typeface="Caveat"/>
                <a:sym typeface="Caveat"/>
              </a:rPr>
              <a:t> Transport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cxnSp>
        <p:nvCxnSpPr>
          <p:cNvPr id="1223" name="Google Shape;1223;p65"/>
          <p:cNvCxnSpPr/>
          <p:nvPr/>
        </p:nvCxnSpPr>
        <p:spPr>
          <a:xfrm rot="10800000">
            <a:off x="3200450" y="1447775"/>
            <a:ext cx="900600" cy="58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24" name="Google Shape;1224;p65"/>
          <p:cNvCxnSpPr/>
          <p:nvPr/>
        </p:nvCxnSpPr>
        <p:spPr>
          <a:xfrm rot="10800000">
            <a:off x="3886200" y="1143000"/>
            <a:ext cx="762000" cy="91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25" name="Google Shape;1225;p65"/>
          <p:cNvCxnSpPr>
            <a:stCxn id="1226" idx="0"/>
          </p:cNvCxnSpPr>
          <p:nvPr/>
        </p:nvCxnSpPr>
        <p:spPr>
          <a:xfrm rot="10800000" flipH="1">
            <a:off x="5474137" y="609650"/>
            <a:ext cx="774300" cy="124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27" name="Google Shape;1227;p65"/>
          <p:cNvSpPr/>
          <p:nvPr/>
        </p:nvSpPr>
        <p:spPr>
          <a:xfrm rot="-407667">
            <a:off x="4028658" y="2823458"/>
            <a:ext cx="296684" cy="296684"/>
          </a:xfrm>
          <a:prstGeom prst="rect">
            <a:avLst/>
          </a:prstGeom>
          <a:solidFill>
            <a:srgbClr val="77DB78"/>
          </a:solidFill>
          <a:ln>
            <a:noFill/>
          </a:ln>
          <a:effectLst>
            <a:outerShdw blurRad="50800" dist="38100" dir="270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28" name="Google Shape;1228;p65"/>
          <p:cNvCxnSpPr>
            <a:stCxn id="1227" idx="1"/>
          </p:cNvCxnSpPr>
          <p:nvPr/>
        </p:nvCxnSpPr>
        <p:spPr>
          <a:xfrm rot="10800000">
            <a:off x="3212500" y="2557650"/>
            <a:ext cx="8172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29" name="Google Shape;1229;p65"/>
          <p:cNvSpPr/>
          <p:nvPr/>
        </p:nvSpPr>
        <p:spPr>
          <a:xfrm rot="-406926">
            <a:off x="4872187" y="3052245"/>
            <a:ext cx="236253" cy="236253"/>
          </a:xfrm>
          <a:prstGeom prst="rect">
            <a:avLst/>
          </a:prstGeom>
          <a:solidFill>
            <a:srgbClr val="77DB78"/>
          </a:solidFill>
          <a:ln>
            <a:noFill/>
          </a:ln>
          <a:effectLst>
            <a:outerShdw blurRad="50800" dist="38100" dir="270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30" name="Google Shape;1230;p65"/>
          <p:cNvCxnSpPr/>
          <p:nvPr/>
        </p:nvCxnSpPr>
        <p:spPr>
          <a:xfrm flipH="1">
            <a:off x="3571600" y="3275325"/>
            <a:ext cx="1220400" cy="17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31" name="Google Shape;1231;p65"/>
          <p:cNvSpPr/>
          <p:nvPr/>
        </p:nvSpPr>
        <p:spPr>
          <a:xfrm rot="-1196032">
            <a:off x="6108739" y="3620086"/>
            <a:ext cx="268379" cy="248926"/>
          </a:xfrm>
          <a:prstGeom prst="rect">
            <a:avLst/>
          </a:prstGeom>
          <a:solidFill>
            <a:srgbClr val="EF798A"/>
          </a:solidFill>
          <a:ln>
            <a:noFill/>
          </a:ln>
          <a:effectLst>
            <a:outerShdw blurRad="71438" dist="47625" dir="264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32" name="Google Shape;1232;p65"/>
          <p:cNvSpPr/>
          <p:nvPr/>
        </p:nvSpPr>
        <p:spPr>
          <a:xfrm rot="371695">
            <a:off x="4998278" y="1635365"/>
            <a:ext cx="261326" cy="261326"/>
          </a:xfrm>
          <a:prstGeom prst="rect">
            <a:avLst/>
          </a:prstGeom>
          <a:solidFill>
            <a:srgbClr val="EF798A"/>
          </a:solidFill>
          <a:ln>
            <a:noFill/>
          </a:ln>
          <a:effectLst>
            <a:outerShdw blurRad="71438" dist="47625" dir="264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33" name="Google Shape;1233;p65"/>
          <p:cNvCxnSpPr/>
          <p:nvPr/>
        </p:nvCxnSpPr>
        <p:spPr>
          <a:xfrm rot="10800000">
            <a:off x="4800525" y="761950"/>
            <a:ext cx="251700" cy="78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34" name="Google Shape;1234;p65"/>
          <p:cNvSpPr/>
          <p:nvPr/>
        </p:nvSpPr>
        <p:spPr>
          <a:xfrm rot="-406805">
            <a:off x="5831875" y="1564300"/>
            <a:ext cx="228699" cy="228699"/>
          </a:xfrm>
          <a:prstGeom prst="rect">
            <a:avLst/>
          </a:prstGeom>
          <a:solidFill>
            <a:srgbClr val="77DB78"/>
          </a:solidFill>
          <a:ln>
            <a:noFill/>
          </a:ln>
          <a:effectLst>
            <a:outerShdw blurRad="50800" dist="38100" dir="270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35" name="Google Shape;1235;p65"/>
          <p:cNvSpPr/>
          <p:nvPr/>
        </p:nvSpPr>
        <p:spPr>
          <a:xfrm rot="225546">
            <a:off x="6694904" y="1961529"/>
            <a:ext cx="228792" cy="228792"/>
          </a:xfrm>
          <a:prstGeom prst="rect">
            <a:avLst/>
          </a:prstGeom>
          <a:solidFill>
            <a:srgbClr val="77DB78"/>
          </a:solidFill>
          <a:ln>
            <a:noFill/>
          </a:ln>
          <a:effectLst>
            <a:outerShdw blurRad="50800" dist="38100" dir="270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36" name="Google Shape;1236;p65"/>
          <p:cNvCxnSpPr/>
          <p:nvPr/>
        </p:nvCxnSpPr>
        <p:spPr>
          <a:xfrm rot="10800000" flipH="1">
            <a:off x="6075200" y="780975"/>
            <a:ext cx="1247400" cy="20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37" name="Google Shape;1237;p65"/>
          <p:cNvCxnSpPr/>
          <p:nvPr/>
        </p:nvCxnSpPr>
        <p:spPr>
          <a:xfrm rot="10800000" flipH="1">
            <a:off x="6138025" y="1301000"/>
            <a:ext cx="1426800" cy="359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38" name="Google Shape;1238;p65"/>
          <p:cNvCxnSpPr/>
          <p:nvPr/>
        </p:nvCxnSpPr>
        <p:spPr>
          <a:xfrm rot="10800000" flipH="1">
            <a:off x="7017425" y="1965300"/>
            <a:ext cx="385800" cy="6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39" name="Google Shape;1239;p65"/>
          <p:cNvSpPr/>
          <p:nvPr/>
        </p:nvSpPr>
        <p:spPr>
          <a:xfrm rot="371695">
            <a:off x="6353128" y="2326190"/>
            <a:ext cx="261326" cy="261326"/>
          </a:xfrm>
          <a:prstGeom prst="rect">
            <a:avLst/>
          </a:prstGeom>
          <a:solidFill>
            <a:srgbClr val="EF798A"/>
          </a:solidFill>
          <a:ln>
            <a:noFill/>
          </a:ln>
          <a:effectLst>
            <a:outerShdw blurRad="71438" dist="47625" dir="264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40" name="Google Shape;1240;p65"/>
          <p:cNvSpPr/>
          <p:nvPr/>
        </p:nvSpPr>
        <p:spPr>
          <a:xfrm rot="-406805">
            <a:off x="6415125" y="2542400"/>
            <a:ext cx="228699" cy="228699"/>
          </a:xfrm>
          <a:prstGeom prst="rect">
            <a:avLst/>
          </a:prstGeom>
          <a:solidFill>
            <a:srgbClr val="77DB78"/>
          </a:solidFill>
          <a:ln>
            <a:noFill/>
          </a:ln>
          <a:effectLst>
            <a:outerShdw blurRad="50800" dist="38100" dir="270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41" name="Google Shape;1241;p65"/>
          <p:cNvCxnSpPr/>
          <p:nvPr/>
        </p:nvCxnSpPr>
        <p:spPr>
          <a:xfrm>
            <a:off x="6712325" y="2476675"/>
            <a:ext cx="1023000" cy="14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42" name="Google Shape;1242;p65"/>
          <p:cNvSpPr/>
          <p:nvPr/>
        </p:nvSpPr>
        <p:spPr>
          <a:xfrm rot="-655368">
            <a:off x="6837534" y="2756753"/>
            <a:ext cx="261233" cy="261233"/>
          </a:xfrm>
          <a:prstGeom prst="rect">
            <a:avLst/>
          </a:prstGeom>
          <a:solidFill>
            <a:srgbClr val="EF798A"/>
          </a:solidFill>
          <a:ln>
            <a:noFill/>
          </a:ln>
          <a:effectLst>
            <a:outerShdw blurRad="71438" dist="47625" dir="264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43" name="Google Shape;1243;p65"/>
          <p:cNvCxnSpPr/>
          <p:nvPr/>
        </p:nvCxnSpPr>
        <p:spPr>
          <a:xfrm>
            <a:off x="7241775" y="2952275"/>
            <a:ext cx="251100" cy="98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44" name="Google Shape;1244;p65"/>
          <p:cNvCxnSpPr/>
          <p:nvPr/>
        </p:nvCxnSpPr>
        <p:spPr>
          <a:xfrm>
            <a:off x="6658500" y="2871525"/>
            <a:ext cx="493500" cy="58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45" name="Google Shape;1245;p65"/>
          <p:cNvCxnSpPr/>
          <p:nvPr/>
        </p:nvCxnSpPr>
        <p:spPr>
          <a:xfrm>
            <a:off x="6461075" y="3777850"/>
            <a:ext cx="475500" cy="14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246" name="Google Shape;1246;p65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65"/>
          <p:cNvSpPr txBox="1"/>
          <p:nvPr/>
        </p:nvSpPr>
        <p:spPr>
          <a:xfrm>
            <a:off x="2209800" y="47244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Canvas: </a:t>
            </a:r>
            <a:r>
              <a:rPr lang="en-GB" sz="900" b="1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Rapid Doughnut mapping</a:t>
            </a:r>
            <a:endParaRPr sz="900" b="1">
              <a:solidFill>
                <a:srgbClr val="9E9E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8" name="Google Shape;1248;p65"/>
          <p:cNvSpPr/>
          <p:nvPr/>
        </p:nvSpPr>
        <p:spPr>
          <a:xfrm>
            <a:off x="5751500" y="876325"/>
            <a:ext cx="228600" cy="228600"/>
          </a:xfrm>
          <a:prstGeom prst="rect">
            <a:avLst/>
          </a:prstGeom>
          <a:solidFill>
            <a:srgbClr val="EF798A"/>
          </a:solidFill>
          <a:ln>
            <a:noFill/>
          </a:ln>
          <a:effectLst>
            <a:outerShdw blurRad="71438" dist="47625" dir="2640000" algn="tl" rotWithShape="0">
              <a:srgbClr val="7F7F7F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26" name="Google Shape;122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48491">
            <a:off x="5022510" y="733225"/>
            <a:ext cx="939732" cy="36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97021">
            <a:off x="5609524" y="2790221"/>
            <a:ext cx="806155" cy="41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2097">
            <a:off x="5581548" y="3851504"/>
            <a:ext cx="1035809" cy="4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65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16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52" name="Google Shape;1252;p65"/>
          <p:cNvCxnSpPr>
            <a:stCxn id="1249" idx="2"/>
          </p:cNvCxnSpPr>
          <p:nvPr/>
        </p:nvCxnSpPr>
        <p:spPr>
          <a:xfrm flipH="1">
            <a:off x="4534601" y="3207253"/>
            <a:ext cx="1447800" cy="601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" name="Google Shape;2107;p85">
            <a:extLst>
              <a:ext uri="{FF2B5EF4-FFF2-40B4-BE49-F238E27FC236}">
                <a16:creationId xmlns:a16="http://schemas.microsoft.com/office/drawing/2014/main" id="{6F82082F-CB34-F56E-892F-41BB012F150F}"/>
              </a:ext>
            </a:extLst>
          </p:cNvPr>
          <p:cNvSpPr/>
          <p:nvPr/>
        </p:nvSpPr>
        <p:spPr>
          <a:xfrm>
            <a:off x="1180060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endParaRPr sz="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" name="Google Shape;2108;p85">
            <a:extLst>
              <a:ext uri="{FF2B5EF4-FFF2-40B4-BE49-F238E27FC236}">
                <a16:creationId xmlns:a16="http://schemas.microsoft.com/office/drawing/2014/main" id="{CF931BF4-78DE-15CF-B806-9CD433BE45D6}"/>
              </a:ext>
            </a:extLst>
          </p:cNvPr>
          <p:cNvSpPr/>
          <p:nvPr/>
        </p:nvSpPr>
        <p:spPr>
          <a:xfrm>
            <a:off x="964507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endParaRPr sz="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2130;p85">
            <a:extLst>
              <a:ext uri="{FF2B5EF4-FFF2-40B4-BE49-F238E27FC236}">
                <a16:creationId xmlns:a16="http://schemas.microsoft.com/office/drawing/2014/main" id="{CEA14E70-3AA5-3F92-8E69-572EEFA3FBB6}"/>
              </a:ext>
            </a:extLst>
          </p:cNvPr>
          <p:cNvSpPr/>
          <p:nvPr/>
        </p:nvSpPr>
        <p:spPr>
          <a:xfrm>
            <a:off x="533400" y="457200"/>
            <a:ext cx="152400" cy="152400"/>
          </a:xfrm>
          <a:prstGeom prst="ellipse">
            <a:avLst/>
          </a:prstGeom>
          <a:solidFill>
            <a:schemeClr val="tx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 sz="900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" name="Google Shape;2131;p85">
            <a:extLst>
              <a:ext uri="{FF2B5EF4-FFF2-40B4-BE49-F238E27FC236}">
                <a16:creationId xmlns:a16="http://schemas.microsoft.com/office/drawing/2014/main" id="{428A5A91-7C49-2208-CF6D-74FA812A5392}"/>
              </a:ext>
            </a:extLst>
          </p:cNvPr>
          <p:cNvSpPr/>
          <p:nvPr/>
        </p:nvSpPr>
        <p:spPr>
          <a:xfrm>
            <a:off x="748953" y="457200"/>
            <a:ext cx="152400" cy="1524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sz="900" dirty="0">
              <a:solidFill>
                <a:schemeClr val="tx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72"/>
          <p:cNvSpPr/>
          <p:nvPr/>
        </p:nvSpPr>
        <p:spPr>
          <a:xfrm>
            <a:off x="2209800" y="304800"/>
            <a:ext cx="6705600" cy="441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9" name="Google Shape;1419;p72"/>
          <p:cNvGrpSpPr/>
          <p:nvPr/>
        </p:nvGrpSpPr>
        <p:grpSpPr>
          <a:xfrm>
            <a:off x="2209800" y="1600200"/>
            <a:ext cx="6705600" cy="2667000"/>
            <a:chOff x="2209800" y="1676400"/>
            <a:chExt cx="6705600" cy="2667000"/>
          </a:xfrm>
        </p:grpSpPr>
        <p:cxnSp>
          <p:nvCxnSpPr>
            <p:cNvPr id="1420" name="Google Shape;1420;p72"/>
            <p:cNvCxnSpPr/>
            <p:nvPr/>
          </p:nvCxnSpPr>
          <p:spPr>
            <a:xfrm rot="10800000">
              <a:off x="2209800" y="16764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72"/>
            <p:cNvCxnSpPr/>
            <p:nvPr/>
          </p:nvCxnSpPr>
          <p:spPr>
            <a:xfrm rot="10800000">
              <a:off x="2209800" y="22098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72"/>
            <p:cNvCxnSpPr/>
            <p:nvPr/>
          </p:nvCxnSpPr>
          <p:spPr>
            <a:xfrm rot="10800000">
              <a:off x="2209800" y="27432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72"/>
            <p:cNvCxnSpPr/>
            <p:nvPr/>
          </p:nvCxnSpPr>
          <p:spPr>
            <a:xfrm rot="10800000">
              <a:off x="2209800" y="32766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72"/>
            <p:cNvCxnSpPr/>
            <p:nvPr/>
          </p:nvCxnSpPr>
          <p:spPr>
            <a:xfrm rot="10800000">
              <a:off x="2209800" y="38100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72"/>
            <p:cNvCxnSpPr/>
            <p:nvPr/>
          </p:nvCxnSpPr>
          <p:spPr>
            <a:xfrm rot="10800000">
              <a:off x="2209800" y="43434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pic>
        <p:nvPicPr>
          <p:cNvPr id="1426" name="Google Shape;1426;p7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72"/>
          <p:cNvSpPr txBox="1"/>
          <p:nvPr/>
        </p:nvSpPr>
        <p:spPr>
          <a:xfrm>
            <a:off x="2209800" y="47244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Canvas: </a:t>
            </a:r>
            <a:r>
              <a:rPr lang="en-GB" sz="900" b="1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Current business design</a:t>
            </a:r>
            <a:endParaRPr sz="900" b="1">
              <a:solidFill>
                <a:srgbClr val="9E9E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28" name="Google Shape;1428;p72"/>
          <p:cNvCxnSpPr/>
          <p:nvPr/>
        </p:nvCxnSpPr>
        <p:spPr>
          <a:xfrm>
            <a:off x="2209800" y="457200"/>
            <a:ext cx="0" cy="39624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9" name="Google Shape;1429;p72"/>
          <p:cNvCxnSpPr/>
          <p:nvPr/>
        </p:nvCxnSpPr>
        <p:spPr>
          <a:xfrm>
            <a:off x="8915400" y="457200"/>
            <a:ext cx="0" cy="39624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0" name="Google Shape;1430;p72"/>
          <p:cNvCxnSpPr>
            <a:endCxn id="1418" idx="2"/>
          </p:cNvCxnSpPr>
          <p:nvPr/>
        </p:nvCxnSpPr>
        <p:spPr>
          <a:xfrm>
            <a:off x="5562600" y="1600200"/>
            <a:ext cx="0" cy="3124200"/>
          </a:xfrm>
          <a:prstGeom prst="straightConnector1">
            <a:avLst/>
          </a:prstGeom>
          <a:noFill/>
          <a:ln w="76200" cap="flat" cmpd="sng">
            <a:solidFill>
              <a:srgbClr val="F4D32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31" name="Google Shape;1431;p72"/>
          <p:cNvGrpSpPr/>
          <p:nvPr/>
        </p:nvGrpSpPr>
        <p:grpSpPr>
          <a:xfrm>
            <a:off x="5029200" y="1717749"/>
            <a:ext cx="1066800" cy="2438400"/>
            <a:chOff x="5029200" y="1785236"/>
            <a:chExt cx="1066800" cy="2438400"/>
          </a:xfrm>
        </p:grpSpPr>
        <p:grpSp>
          <p:nvGrpSpPr>
            <p:cNvPr id="1432" name="Google Shape;1432;p72"/>
            <p:cNvGrpSpPr/>
            <p:nvPr/>
          </p:nvGrpSpPr>
          <p:grpSpPr>
            <a:xfrm>
              <a:off x="5029200" y="1785236"/>
              <a:ext cx="1066800" cy="304800"/>
              <a:chOff x="4953000" y="1524000"/>
              <a:chExt cx="1066800" cy="304800"/>
            </a:xfrm>
          </p:grpSpPr>
          <p:sp>
            <p:nvSpPr>
              <p:cNvPr id="1433" name="Google Shape;1433;p72"/>
              <p:cNvSpPr/>
              <p:nvPr/>
            </p:nvSpPr>
            <p:spPr>
              <a:xfrm rot="-5400000">
                <a:off x="48768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434" name="Google Shape;1434;p72"/>
              <p:cNvSpPr/>
              <p:nvPr/>
            </p:nvSpPr>
            <p:spPr>
              <a:xfrm>
                <a:off x="5105400" y="1524000"/>
                <a:ext cx="762000" cy="304800"/>
              </a:xfrm>
              <a:prstGeom prst="rect">
                <a:avLst/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0" tIns="34275" rIns="0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GB" sz="1100" b="1">
                    <a:latin typeface="Roboto"/>
                    <a:ea typeface="Roboto"/>
                    <a:cs typeface="Roboto"/>
                    <a:sym typeface="Roboto"/>
                  </a:rPr>
                  <a:t>Purpose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35" name="Google Shape;1435;p72"/>
              <p:cNvSpPr/>
              <p:nvPr/>
            </p:nvSpPr>
            <p:spPr>
              <a:xfrm rot="5400000" flipH="1">
                <a:off x="57912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1436" name="Google Shape;1436;p72"/>
            <p:cNvGrpSpPr/>
            <p:nvPr/>
          </p:nvGrpSpPr>
          <p:grpSpPr>
            <a:xfrm>
              <a:off x="5029200" y="2318636"/>
              <a:ext cx="1066800" cy="304800"/>
              <a:chOff x="4953000" y="1524000"/>
              <a:chExt cx="1066800" cy="304800"/>
            </a:xfrm>
          </p:grpSpPr>
          <p:sp>
            <p:nvSpPr>
              <p:cNvPr id="1437" name="Google Shape;1437;p72"/>
              <p:cNvSpPr/>
              <p:nvPr/>
            </p:nvSpPr>
            <p:spPr>
              <a:xfrm rot="-5400000">
                <a:off x="48768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438" name="Google Shape;1438;p72"/>
              <p:cNvSpPr/>
              <p:nvPr/>
            </p:nvSpPr>
            <p:spPr>
              <a:xfrm>
                <a:off x="5105400" y="1524000"/>
                <a:ext cx="762000" cy="304800"/>
              </a:xfrm>
              <a:prstGeom prst="rect">
                <a:avLst/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0" tIns="34275" rIns="0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GB" sz="1100" b="1">
                    <a:latin typeface="Roboto"/>
                    <a:ea typeface="Roboto"/>
                    <a:cs typeface="Roboto"/>
                    <a:sym typeface="Roboto"/>
                  </a:rPr>
                  <a:t>Netzwerk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39" name="Google Shape;1439;p72"/>
              <p:cNvSpPr/>
              <p:nvPr/>
            </p:nvSpPr>
            <p:spPr>
              <a:xfrm rot="5400000" flipH="1">
                <a:off x="57912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1440" name="Google Shape;1440;p72"/>
            <p:cNvGrpSpPr/>
            <p:nvPr/>
          </p:nvGrpSpPr>
          <p:grpSpPr>
            <a:xfrm>
              <a:off x="5029200" y="2852036"/>
              <a:ext cx="1066800" cy="304800"/>
              <a:chOff x="4953000" y="1524000"/>
              <a:chExt cx="1066800" cy="304800"/>
            </a:xfrm>
          </p:grpSpPr>
          <p:sp>
            <p:nvSpPr>
              <p:cNvPr id="1441" name="Google Shape;1441;p72"/>
              <p:cNvSpPr/>
              <p:nvPr/>
            </p:nvSpPr>
            <p:spPr>
              <a:xfrm rot="-5400000">
                <a:off x="48768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442" name="Google Shape;1442;p72"/>
              <p:cNvSpPr/>
              <p:nvPr/>
            </p:nvSpPr>
            <p:spPr>
              <a:xfrm>
                <a:off x="5105400" y="1524000"/>
                <a:ext cx="762000" cy="304800"/>
              </a:xfrm>
              <a:prstGeom prst="rect">
                <a:avLst/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0" tIns="34275" rIns="0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GB" sz="1100" b="1">
                    <a:latin typeface="Roboto"/>
                    <a:ea typeface="Roboto"/>
                    <a:cs typeface="Roboto"/>
                    <a:sym typeface="Roboto"/>
                  </a:rPr>
                  <a:t>G</a:t>
                </a:r>
                <a:r>
                  <a:rPr lang="en-GB" sz="1100" b="1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overnance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43" name="Google Shape;1443;p72"/>
              <p:cNvSpPr/>
              <p:nvPr/>
            </p:nvSpPr>
            <p:spPr>
              <a:xfrm rot="5400000" flipH="1">
                <a:off x="57912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1444" name="Google Shape;1444;p72"/>
            <p:cNvGrpSpPr/>
            <p:nvPr/>
          </p:nvGrpSpPr>
          <p:grpSpPr>
            <a:xfrm>
              <a:off x="5029200" y="3385436"/>
              <a:ext cx="1066800" cy="304800"/>
              <a:chOff x="4953000" y="1524000"/>
              <a:chExt cx="1066800" cy="304800"/>
            </a:xfrm>
          </p:grpSpPr>
          <p:sp>
            <p:nvSpPr>
              <p:cNvPr id="1445" name="Google Shape;1445;p72"/>
              <p:cNvSpPr/>
              <p:nvPr/>
            </p:nvSpPr>
            <p:spPr>
              <a:xfrm rot="-5400000">
                <a:off x="48768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446" name="Google Shape;1446;p72"/>
              <p:cNvSpPr/>
              <p:nvPr/>
            </p:nvSpPr>
            <p:spPr>
              <a:xfrm>
                <a:off x="5105400" y="1524000"/>
                <a:ext cx="762000" cy="304800"/>
              </a:xfrm>
              <a:prstGeom prst="rect">
                <a:avLst/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0" tIns="34275" rIns="0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GB" sz="1100" b="1">
                    <a:latin typeface="Roboto"/>
                    <a:ea typeface="Roboto"/>
                    <a:cs typeface="Roboto"/>
                    <a:sym typeface="Roboto"/>
                  </a:rPr>
                  <a:t>Eigentum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47" name="Google Shape;1447;p72"/>
              <p:cNvSpPr/>
              <p:nvPr/>
            </p:nvSpPr>
            <p:spPr>
              <a:xfrm rot="5400000" flipH="1">
                <a:off x="57912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grpSp>
          <p:nvGrpSpPr>
            <p:cNvPr id="1448" name="Google Shape;1448;p72"/>
            <p:cNvGrpSpPr/>
            <p:nvPr/>
          </p:nvGrpSpPr>
          <p:grpSpPr>
            <a:xfrm>
              <a:off x="5029200" y="3918836"/>
              <a:ext cx="1066800" cy="304800"/>
              <a:chOff x="4953000" y="1524000"/>
              <a:chExt cx="1066800" cy="304800"/>
            </a:xfrm>
          </p:grpSpPr>
          <p:sp>
            <p:nvSpPr>
              <p:cNvPr id="1449" name="Google Shape;1449;p72"/>
              <p:cNvSpPr/>
              <p:nvPr/>
            </p:nvSpPr>
            <p:spPr>
              <a:xfrm rot="-5400000">
                <a:off x="48768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  <p:sp>
            <p:nvSpPr>
              <p:cNvPr id="1450" name="Google Shape;1450;p72"/>
              <p:cNvSpPr/>
              <p:nvPr/>
            </p:nvSpPr>
            <p:spPr>
              <a:xfrm>
                <a:off x="5105400" y="1524000"/>
                <a:ext cx="762000" cy="304800"/>
              </a:xfrm>
              <a:prstGeom prst="rect">
                <a:avLst/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0" tIns="34275" rIns="0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GB" sz="1100" b="1">
                    <a:latin typeface="Roboto"/>
                    <a:ea typeface="Roboto"/>
                    <a:cs typeface="Roboto"/>
                    <a:sym typeface="Roboto"/>
                  </a:rPr>
                  <a:t>Finanzen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51" name="Google Shape;1451;p72"/>
              <p:cNvSpPr/>
              <p:nvPr/>
            </p:nvSpPr>
            <p:spPr>
              <a:xfrm rot="5400000" flipH="1">
                <a:off x="5791200" y="1600200"/>
                <a:ext cx="304800" cy="152400"/>
              </a:xfrm>
              <a:prstGeom prst="triangle">
                <a:avLst>
                  <a:gd name="adj" fmla="val 50000"/>
                </a:avLst>
              </a:prstGeom>
              <a:solidFill>
                <a:srgbClr val="F4D32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</p:grpSp>
      <p:cxnSp>
        <p:nvCxnSpPr>
          <p:cNvPr id="1452" name="Google Shape;1452;p72"/>
          <p:cNvCxnSpPr/>
          <p:nvPr/>
        </p:nvCxnSpPr>
        <p:spPr>
          <a:xfrm rot="10800000">
            <a:off x="2209800" y="914400"/>
            <a:ext cx="67056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453" name="Google Shape;1453;p72"/>
          <p:cNvGrpSpPr/>
          <p:nvPr/>
        </p:nvGrpSpPr>
        <p:grpSpPr>
          <a:xfrm>
            <a:off x="2244651" y="931825"/>
            <a:ext cx="6629400" cy="609600"/>
            <a:chOff x="2209800" y="838200"/>
            <a:chExt cx="6629400" cy="609600"/>
          </a:xfrm>
        </p:grpSpPr>
        <p:sp>
          <p:nvSpPr>
            <p:cNvPr id="1454" name="Google Shape;1454;p72"/>
            <p:cNvSpPr txBox="1"/>
            <p:nvPr/>
          </p:nvSpPr>
          <p:spPr>
            <a:xfrm>
              <a:off x="3124200" y="990600"/>
              <a:ext cx="1066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Degenerativ</a:t>
              </a:r>
              <a:endPara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&amp; trennend</a:t>
              </a:r>
              <a:endPara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455" name="Google Shape;1455;p72"/>
            <p:cNvPicPr preferRelativeResize="0"/>
            <p:nvPr/>
          </p:nvPicPr>
          <p:blipFill rotWithShape="1">
            <a:blip r:embed="rId4">
              <a:alphaModFix/>
            </a:blip>
            <a:srcRect l="19997" r="20003"/>
            <a:stretch/>
          </p:blipFill>
          <p:spPr>
            <a:xfrm>
              <a:off x="2209800" y="914400"/>
              <a:ext cx="45719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6" name="Google Shape;1456;p72"/>
            <p:cNvPicPr preferRelativeResize="0"/>
            <p:nvPr/>
          </p:nvPicPr>
          <p:blipFill rotWithShape="1">
            <a:blip r:embed="rId5">
              <a:alphaModFix/>
            </a:blip>
            <a:srcRect l="19997" r="20003"/>
            <a:stretch/>
          </p:blipFill>
          <p:spPr>
            <a:xfrm>
              <a:off x="8406525" y="914400"/>
              <a:ext cx="432675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7" name="Google Shape;1457;p72"/>
            <p:cNvPicPr preferRelativeResize="0"/>
            <p:nvPr/>
          </p:nvPicPr>
          <p:blipFill rotWithShape="1">
            <a:blip r:embed="rId6">
              <a:alphaModFix/>
            </a:blip>
            <a:srcRect l="19997" r="20003"/>
            <a:stretch/>
          </p:blipFill>
          <p:spPr>
            <a:xfrm>
              <a:off x="2583782" y="914400"/>
              <a:ext cx="457201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8" name="Google Shape;1458;p72"/>
            <p:cNvSpPr txBox="1"/>
            <p:nvPr/>
          </p:nvSpPr>
          <p:spPr>
            <a:xfrm>
              <a:off x="6934200" y="990600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Regenerativ</a:t>
              </a:r>
              <a:b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und distributiv</a:t>
              </a:r>
              <a:endPara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459" name="Google Shape;1459;p72"/>
            <p:cNvPicPr preferRelativeResize="0"/>
            <p:nvPr/>
          </p:nvPicPr>
          <p:blipFill rotWithShape="1">
            <a:blip r:embed="rId7">
              <a:alphaModFix/>
            </a:blip>
            <a:srcRect l="10000" r="10000"/>
            <a:stretch/>
          </p:blipFill>
          <p:spPr>
            <a:xfrm>
              <a:off x="7938773" y="965500"/>
              <a:ext cx="473332" cy="354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0" name="Google Shape;1460;p72"/>
            <p:cNvSpPr txBox="1"/>
            <p:nvPr/>
          </p:nvSpPr>
          <p:spPr>
            <a:xfrm>
              <a:off x="4114800" y="838200"/>
              <a:ext cx="28956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5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Deep Design Modell</a:t>
              </a:r>
              <a:endParaRPr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500" b="1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Aktuelles</a:t>
              </a:r>
              <a:r>
                <a:rPr lang="en-GB" sz="15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Business Design</a:t>
              </a:r>
              <a:endParaRPr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62" name="Google Shape;1462;p72"/>
          <p:cNvSpPr/>
          <p:nvPr/>
        </p:nvSpPr>
        <p:spPr>
          <a:xfrm>
            <a:off x="2403650" y="2166225"/>
            <a:ext cx="2473200" cy="4572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aveat"/>
                <a:ea typeface="Caveat"/>
                <a:cs typeface="Caveat"/>
                <a:sym typeface="Caveat"/>
              </a:rPr>
              <a:t>Die Beziehungen zu Lieferanten sind auf niedrige Preise fokussiert und es fehlt an langfristigem Engagement für eine intensive Partnerschaft.</a:t>
            </a:r>
            <a:endParaRPr sz="11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3" name="Google Shape;1463;p72"/>
          <p:cNvSpPr/>
          <p:nvPr/>
        </p:nvSpPr>
        <p:spPr>
          <a:xfrm>
            <a:off x="2403600" y="2699625"/>
            <a:ext cx="2473200" cy="4572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aveat"/>
                <a:ea typeface="Caveat"/>
                <a:cs typeface="Caveat"/>
                <a:sym typeface="Caveat"/>
              </a:rPr>
              <a:t>Nur Investoren im Vorstand vertreten - keine Stimme der betroffenen Interessengruppen.</a:t>
            </a:r>
            <a:endParaRPr sz="11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4" name="Google Shape;1464;p72"/>
          <p:cNvSpPr/>
          <p:nvPr/>
        </p:nvSpPr>
        <p:spPr>
          <a:xfrm>
            <a:off x="2403600" y="3766425"/>
            <a:ext cx="2473200" cy="4572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Caveat"/>
                <a:ea typeface="Caveat"/>
                <a:cs typeface="Caveat"/>
                <a:sym typeface="Caveat"/>
              </a:rPr>
              <a:t>Hohe Margen- und Dividendenziele schließen soziale und ökologische Projekte aus, die geringere Margen oder Erträge erzielen.</a:t>
            </a:r>
            <a:endParaRPr sz="11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5" name="Google Shape;1465;p72"/>
          <p:cNvSpPr/>
          <p:nvPr/>
        </p:nvSpPr>
        <p:spPr>
          <a:xfrm>
            <a:off x="2403600" y="3233025"/>
            <a:ext cx="2473200" cy="4572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Mitarbeiterbeteiligung &lt;5% der Aktien, und davon die Mehrheit nur im oberen Management.</a:t>
            </a:r>
            <a:endParaRPr sz="11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6" name="Google Shape;1466;p72"/>
          <p:cNvSpPr/>
          <p:nvPr/>
        </p:nvSpPr>
        <p:spPr>
          <a:xfrm>
            <a:off x="6400800" y="1641549"/>
            <a:ext cx="23622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Der Zweck ist so klar formuliert, dass positive Auswirkungen auf alle Beteiligten im Fokus sind.</a:t>
            </a:r>
            <a:endParaRPr sz="1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7" name="Google Shape;1467;p72"/>
          <p:cNvSpPr/>
          <p:nvPr/>
        </p:nvSpPr>
        <p:spPr>
          <a:xfrm>
            <a:off x="6400800" y="2708349"/>
            <a:ext cx="23622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Management und Vorstand verlangen neben der Finanzberichterstattung auch eine Wirkungsberichterstattung.</a:t>
            </a:r>
            <a:endParaRPr sz="1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8" name="Google Shape;1468;p72"/>
          <p:cNvSpPr/>
          <p:nvPr/>
        </p:nvSpPr>
        <p:spPr>
          <a:xfrm>
            <a:off x="6400800" y="3775149"/>
            <a:ext cx="23622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Aktive Unterstützung von Kapitalinvestitionen in renditestarke Projekte mit ökologischer/sozialer Wirkung.</a:t>
            </a:r>
            <a:endParaRPr sz="11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9" name="Google Shape;1469;p72"/>
          <p:cNvSpPr/>
          <p:nvPr/>
        </p:nvSpPr>
        <p:spPr>
          <a:xfrm>
            <a:off x="6400800" y="3241749"/>
            <a:ext cx="23622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Ein </a:t>
            </a:r>
            <a:r>
              <a:rPr lang="en-GB" sz="11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Mitarbeiterbeteiligungsprogramm</a:t>
            </a:r>
            <a:r>
              <a:rPr lang="en-GB" sz="11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11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bedeutet</a:t>
            </a:r>
            <a:r>
              <a:rPr lang="en-GB" sz="11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11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ein</a:t>
            </a:r>
            <a:r>
              <a:rPr lang="en-GB" sz="11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11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gewisses</a:t>
            </a:r>
            <a:r>
              <a:rPr lang="en-GB" sz="11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11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Mitspracherecht</a:t>
            </a:r>
            <a:r>
              <a:rPr lang="en-GB" sz="11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der Mitarbeiter:innen </a:t>
            </a:r>
            <a:r>
              <a:rPr lang="en-GB" sz="11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bei</a:t>
            </a:r>
            <a:r>
              <a:rPr lang="en-GB" sz="11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11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Aktionärsversammlungen</a:t>
            </a:r>
            <a:r>
              <a:rPr lang="en-GB" sz="11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1100" dirty="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70" name="Google Shape;1470;p72"/>
          <p:cNvSpPr txBox="1"/>
          <p:nvPr/>
        </p:nvSpPr>
        <p:spPr>
          <a:xfrm>
            <a:off x="4765923" y="4343400"/>
            <a:ext cx="704569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Hemmende</a:t>
            </a:r>
            <a:r>
              <a:rPr lang="en-GB" sz="900" dirty="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9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Faktoren</a:t>
            </a:r>
            <a:endParaRPr sz="900" dirty="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71" name="Google Shape;1471;p72"/>
          <p:cNvSpPr txBox="1"/>
          <p:nvPr/>
        </p:nvSpPr>
        <p:spPr>
          <a:xfrm>
            <a:off x="5636577" y="4343400"/>
            <a:ext cx="840421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Unterstützende</a:t>
            </a:r>
            <a:r>
              <a:rPr lang="en-GB" sz="900" dirty="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9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Faktoren</a:t>
            </a:r>
            <a:endParaRPr sz="900" dirty="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72" name="Google Shape;1472;p72"/>
          <p:cNvSpPr/>
          <p:nvPr/>
        </p:nvSpPr>
        <p:spPr>
          <a:xfrm>
            <a:off x="3873153" y="381000"/>
            <a:ext cx="1308522" cy="4572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Zulieferern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ein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existenzsicherndes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Gehalt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ermöglichen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9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73" name="Google Shape;1473;p72"/>
          <p:cNvSpPr/>
          <p:nvPr/>
        </p:nvSpPr>
        <p:spPr>
          <a:xfrm>
            <a:off x="5257800" y="381000"/>
            <a:ext cx="1016768" cy="4572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Investieren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,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damit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Fabriken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Kohlenstoff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binden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können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9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74" name="Google Shape;1474;p72"/>
          <p:cNvSpPr/>
          <p:nvPr/>
        </p:nvSpPr>
        <p:spPr>
          <a:xfrm>
            <a:off x="6632724" y="415851"/>
            <a:ext cx="974228" cy="4572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Übergang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zu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einer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lebensfreundlichen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Chemie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9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75" name="Google Shape;1475;p72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17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76" name="Google Shape;1476;p72"/>
          <p:cNvGrpSpPr/>
          <p:nvPr/>
        </p:nvGrpSpPr>
        <p:grpSpPr>
          <a:xfrm>
            <a:off x="226387" y="2975049"/>
            <a:ext cx="1828800" cy="1295400"/>
            <a:chOff x="228600" y="2362200"/>
            <a:chExt cx="1828800" cy="1295400"/>
          </a:xfrm>
        </p:grpSpPr>
        <p:sp>
          <p:nvSpPr>
            <p:cNvPr id="1477" name="Google Shape;1477;p72"/>
            <p:cNvSpPr/>
            <p:nvPr/>
          </p:nvSpPr>
          <p:spPr>
            <a:xfrm>
              <a:off x="228600" y="2362200"/>
              <a:ext cx="1828800" cy="1295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78" name="Google Shape;1478;p7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04800" y="2428875"/>
              <a:ext cx="1676401" cy="1143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9" name="Google Shape;1479;p72"/>
          <p:cNvSpPr/>
          <p:nvPr/>
        </p:nvSpPr>
        <p:spPr>
          <a:xfrm>
            <a:off x="2307653" y="4343400"/>
            <a:ext cx="816547" cy="3048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Welche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Stimmen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fehlen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im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Vorstand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?</a:t>
            </a:r>
            <a:endParaRPr sz="9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80" name="Google Shape;1480;p72"/>
          <p:cNvSpPr/>
          <p:nvPr/>
        </p:nvSpPr>
        <p:spPr>
          <a:xfrm>
            <a:off x="3278814" y="4343400"/>
            <a:ext cx="685800" cy="3048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Kurzfristige Lieferanten-</a:t>
            </a:r>
            <a:endParaRPr sz="9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verträge</a:t>
            </a:r>
            <a:endParaRPr sz="9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81" name="Google Shape;1481;p72"/>
          <p:cNvSpPr/>
          <p:nvPr/>
        </p:nvSpPr>
        <p:spPr>
          <a:xfrm>
            <a:off x="4114800" y="4343400"/>
            <a:ext cx="685800" cy="3048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Starre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Margenziele</a:t>
            </a:r>
            <a:endParaRPr sz="9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82" name="Google Shape;1482;p72"/>
          <p:cNvSpPr/>
          <p:nvPr/>
        </p:nvSpPr>
        <p:spPr>
          <a:xfrm>
            <a:off x="6477000" y="4343400"/>
            <a:ext cx="685800" cy="30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Klarer Purpose.</a:t>
            </a:r>
            <a:endParaRPr sz="9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83" name="Google Shape;1483;p72"/>
          <p:cNvSpPr/>
          <p:nvPr/>
        </p:nvSpPr>
        <p:spPr>
          <a:xfrm>
            <a:off x="7236777" y="4343400"/>
            <a:ext cx="554400" cy="30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Impact Reporing</a:t>
            </a:r>
            <a:endParaRPr sz="9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84" name="Google Shape;1484;p72"/>
          <p:cNvSpPr/>
          <p:nvPr/>
        </p:nvSpPr>
        <p:spPr>
          <a:xfrm>
            <a:off x="7924800" y="4343400"/>
            <a:ext cx="838200" cy="304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Mitsprache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der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Arbeitnehmer:innen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900" dirty="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" name="Google Shape;2085;p85">
            <a:extLst>
              <a:ext uri="{FF2B5EF4-FFF2-40B4-BE49-F238E27FC236}">
                <a16:creationId xmlns:a16="http://schemas.microsoft.com/office/drawing/2014/main" id="{4082E47B-70A3-8A79-31CC-EE33DD9B04D2}"/>
              </a:ext>
            </a:extLst>
          </p:cNvPr>
          <p:cNvSpPr txBox="1"/>
          <p:nvPr/>
        </p:nvSpPr>
        <p:spPr>
          <a:xfrm>
            <a:off x="533400" y="762000"/>
            <a:ext cx="1447800" cy="165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Was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sind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hemmende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unterstützende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Faktoren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aktuellen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Design? 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 sz="11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Unterstützende Fragen helfen beim Brainstorming</a:t>
            </a:r>
            <a:endParaRPr sz="11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2107;p85">
            <a:extLst>
              <a:ext uri="{FF2B5EF4-FFF2-40B4-BE49-F238E27FC236}">
                <a16:creationId xmlns:a16="http://schemas.microsoft.com/office/drawing/2014/main" id="{1B0C39DA-F63D-5ED1-E109-996E3EA63B3A}"/>
              </a:ext>
            </a:extLst>
          </p:cNvPr>
          <p:cNvSpPr/>
          <p:nvPr/>
        </p:nvSpPr>
        <p:spPr>
          <a:xfrm>
            <a:off x="1180060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endParaRPr sz="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2108;p85">
            <a:extLst>
              <a:ext uri="{FF2B5EF4-FFF2-40B4-BE49-F238E27FC236}">
                <a16:creationId xmlns:a16="http://schemas.microsoft.com/office/drawing/2014/main" id="{61C52E55-99A5-BCA8-5F98-B368A8C2A2B9}"/>
              </a:ext>
            </a:extLst>
          </p:cNvPr>
          <p:cNvSpPr/>
          <p:nvPr/>
        </p:nvSpPr>
        <p:spPr>
          <a:xfrm>
            <a:off x="964507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endParaRPr sz="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" name="Google Shape;2130;p85">
            <a:extLst>
              <a:ext uri="{FF2B5EF4-FFF2-40B4-BE49-F238E27FC236}">
                <a16:creationId xmlns:a16="http://schemas.microsoft.com/office/drawing/2014/main" id="{B80DE553-6314-50A0-DAD4-779919ECCEBA}"/>
              </a:ext>
            </a:extLst>
          </p:cNvPr>
          <p:cNvSpPr/>
          <p:nvPr/>
        </p:nvSpPr>
        <p:spPr>
          <a:xfrm>
            <a:off x="533400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" name="Google Shape;2131;p85">
            <a:extLst>
              <a:ext uri="{FF2B5EF4-FFF2-40B4-BE49-F238E27FC236}">
                <a16:creationId xmlns:a16="http://schemas.microsoft.com/office/drawing/2014/main" id="{6A34AB64-7831-6834-12C0-B5FF6D6054D7}"/>
              </a:ext>
            </a:extLst>
          </p:cNvPr>
          <p:cNvSpPr/>
          <p:nvPr/>
        </p:nvSpPr>
        <p:spPr>
          <a:xfrm>
            <a:off x="748953" y="457200"/>
            <a:ext cx="152400" cy="1524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sz="9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73"/>
          <p:cNvSpPr/>
          <p:nvPr/>
        </p:nvSpPr>
        <p:spPr>
          <a:xfrm>
            <a:off x="2209800" y="304800"/>
            <a:ext cx="6705600" cy="441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73"/>
          <p:cNvGrpSpPr/>
          <p:nvPr/>
        </p:nvGrpSpPr>
        <p:grpSpPr>
          <a:xfrm>
            <a:off x="2209800" y="1676400"/>
            <a:ext cx="6705600" cy="2667000"/>
            <a:chOff x="2209800" y="1676400"/>
            <a:chExt cx="6705600" cy="2667000"/>
          </a:xfrm>
        </p:grpSpPr>
        <p:cxnSp>
          <p:nvCxnSpPr>
            <p:cNvPr id="1492" name="Google Shape;1492;p73"/>
            <p:cNvCxnSpPr/>
            <p:nvPr/>
          </p:nvCxnSpPr>
          <p:spPr>
            <a:xfrm rot="10800000">
              <a:off x="2209800" y="16764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73"/>
            <p:cNvCxnSpPr/>
            <p:nvPr/>
          </p:nvCxnSpPr>
          <p:spPr>
            <a:xfrm rot="10800000">
              <a:off x="2209800" y="22098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73"/>
            <p:cNvCxnSpPr/>
            <p:nvPr/>
          </p:nvCxnSpPr>
          <p:spPr>
            <a:xfrm rot="10800000">
              <a:off x="2209800" y="27432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73"/>
            <p:cNvCxnSpPr/>
            <p:nvPr/>
          </p:nvCxnSpPr>
          <p:spPr>
            <a:xfrm rot="10800000">
              <a:off x="2209800" y="32766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73"/>
            <p:cNvCxnSpPr/>
            <p:nvPr/>
          </p:nvCxnSpPr>
          <p:spPr>
            <a:xfrm rot="10800000">
              <a:off x="2209800" y="38100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73"/>
            <p:cNvCxnSpPr/>
            <p:nvPr/>
          </p:nvCxnSpPr>
          <p:spPr>
            <a:xfrm rot="10800000">
              <a:off x="2209800" y="4343400"/>
              <a:ext cx="67056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73"/>
            <p:cNvCxnSpPr/>
            <p:nvPr/>
          </p:nvCxnSpPr>
          <p:spPr>
            <a:xfrm>
              <a:off x="3200400" y="1676400"/>
              <a:ext cx="0" cy="266700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73"/>
            <p:cNvCxnSpPr/>
            <p:nvPr/>
          </p:nvCxnSpPr>
          <p:spPr>
            <a:xfrm>
              <a:off x="5105400" y="1676400"/>
              <a:ext cx="0" cy="266700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73"/>
            <p:cNvCxnSpPr/>
            <p:nvPr/>
          </p:nvCxnSpPr>
          <p:spPr>
            <a:xfrm>
              <a:off x="7010400" y="1676400"/>
              <a:ext cx="0" cy="266700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01" name="Google Shape;1501;p73"/>
          <p:cNvCxnSpPr/>
          <p:nvPr/>
        </p:nvCxnSpPr>
        <p:spPr>
          <a:xfrm rot="10800000">
            <a:off x="2209800" y="914400"/>
            <a:ext cx="67056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502" name="Google Shape;1502;p7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73"/>
          <p:cNvSpPr txBox="1"/>
          <p:nvPr/>
        </p:nvSpPr>
        <p:spPr>
          <a:xfrm>
            <a:off x="2209800" y="47244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Canvas: </a:t>
            </a:r>
            <a:r>
              <a:rPr lang="en-GB" sz="900" b="1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Future business design</a:t>
            </a:r>
            <a:endParaRPr sz="9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504" name="Google Shape;1504;p73"/>
          <p:cNvGrpSpPr/>
          <p:nvPr/>
        </p:nvGrpSpPr>
        <p:grpSpPr>
          <a:xfrm>
            <a:off x="6934200" y="990600"/>
            <a:ext cx="1905000" cy="457200"/>
            <a:chOff x="6934200" y="1295400"/>
            <a:chExt cx="1905000" cy="457200"/>
          </a:xfrm>
        </p:grpSpPr>
        <p:pic>
          <p:nvPicPr>
            <p:cNvPr id="1505" name="Google Shape;1505;p73"/>
            <p:cNvPicPr preferRelativeResize="0"/>
            <p:nvPr/>
          </p:nvPicPr>
          <p:blipFill rotWithShape="1">
            <a:blip r:embed="rId4">
              <a:alphaModFix/>
            </a:blip>
            <a:srcRect l="19997" r="20003"/>
            <a:stretch/>
          </p:blipFill>
          <p:spPr>
            <a:xfrm>
              <a:off x="8406525" y="1295400"/>
              <a:ext cx="432675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6" name="Google Shape;1506;p73"/>
            <p:cNvSpPr txBox="1"/>
            <p:nvPr/>
          </p:nvSpPr>
          <p:spPr>
            <a:xfrm>
              <a:off x="6934200" y="1371600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Regenerativ</a:t>
              </a:r>
              <a:b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9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&amp; distributiv</a:t>
              </a:r>
              <a:endPara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507" name="Google Shape;1507;p73"/>
            <p:cNvPicPr preferRelativeResize="0"/>
            <p:nvPr/>
          </p:nvPicPr>
          <p:blipFill rotWithShape="1">
            <a:blip r:embed="rId5">
              <a:alphaModFix/>
            </a:blip>
            <a:srcRect l="10000" r="10000"/>
            <a:stretch/>
          </p:blipFill>
          <p:spPr>
            <a:xfrm>
              <a:off x="7938773" y="1346500"/>
              <a:ext cx="473332" cy="35499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08" name="Google Shape;1508;p73"/>
          <p:cNvCxnSpPr/>
          <p:nvPr/>
        </p:nvCxnSpPr>
        <p:spPr>
          <a:xfrm>
            <a:off x="2209800" y="457200"/>
            <a:ext cx="0" cy="39624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9" name="Google Shape;1509;p73"/>
          <p:cNvCxnSpPr/>
          <p:nvPr/>
        </p:nvCxnSpPr>
        <p:spPr>
          <a:xfrm>
            <a:off x="8915400" y="762000"/>
            <a:ext cx="0" cy="39624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0" name="Google Shape;1510;p73"/>
          <p:cNvCxnSpPr/>
          <p:nvPr/>
        </p:nvCxnSpPr>
        <p:spPr>
          <a:xfrm>
            <a:off x="2493300" y="1675550"/>
            <a:ext cx="0" cy="3044400"/>
          </a:xfrm>
          <a:prstGeom prst="straightConnector1">
            <a:avLst/>
          </a:prstGeom>
          <a:noFill/>
          <a:ln w="76200" cap="flat" cmpd="sng">
            <a:solidFill>
              <a:srgbClr val="F4D32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1" name="Google Shape;1511;p73"/>
          <p:cNvSpPr/>
          <p:nvPr/>
        </p:nvSpPr>
        <p:spPr>
          <a:xfrm>
            <a:off x="2209800" y="1795463"/>
            <a:ext cx="7620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108000" tIns="34275" rIns="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2" name="Google Shape;1512;p73"/>
          <p:cNvSpPr/>
          <p:nvPr/>
        </p:nvSpPr>
        <p:spPr>
          <a:xfrm>
            <a:off x="2212808" y="2328863"/>
            <a:ext cx="7590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108000" tIns="34275" rIns="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3" name="Google Shape;1513;p73"/>
          <p:cNvSpPr/>
          <p:nvPr/>
        </p:nvSpPr>
        <p:spPr>
          <a:xfrm rot="5400000" flipH="1">
            <a:off x="2895600" y="2405063"/>
            <a:ext cx="304800" cy="152400"/>
          </a:xfrm>
          <a:prstGeom prst="triangle">
            <a:avLst>
              <a:gd name="adj" fmla="val 50000"/>
            </a:avLst>
          </a:prstGeom>
          <a:solidFill>
            <a:srgbClr val="F4D32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14" name="Google Shape;1514;p73"/>
          <p:cNvSpPr/>
          <p:nvPr/>
        </p:nvSpPr>
        <p:spPr>
          <a:xfrm>
            <a:off x="2212808" y="2862263"/>
            <a:ext cx="7590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108000" tIns="34275" rIns="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5" name="Google Shape;1515;p73"/>
          <p:cNvSpPr/>
          <p:nvPr/>
        </p:nvSpPr>
        <p:spPr>
          <a:xfrm rot="5400000" flipH="1">
            <a:off x="2895600" y="2938463"/>
            <a:ext cx="304800" cy="152400"/>
          </a:xfrm>
          <a:prstGeom prst="triangle">
            <a:avLst>
              <a:gd name="adj" fmla="val 50000"/>
            </a:avLst>
          </a:prstGeom>
          <a:solidFill>
            <a:srgbClr val="F4D32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16" name="Google Shape;1516;p73"/>
          <p:cNvSpPr/>
          <p:nvPr/>
        </p:nvSpPr>
        <p:spPr>
          <a:xfrm>
            <a:off x="2212808" y="3395663"/>
            <a:ext cx="7590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108000" tIns="34275" rIns="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7" name="Google Shape;1517;p73"/>
          <p:cNvSpPr/>
          <p:nvPr/>
        </p:nvSpPr>
        <p:spPr>
          <a:xfrm rot="5400000" flipH="1">
            <a:off x="2895600" y="3471863"/>
            <a:ext cx="304800" cy="152400"/>
          </a:xfrm>
          <a:prstGeom prst="triangle">
            <a:avLst>
              <a:gd name="adj" fmla="val 50000"/>
            </a:avLst>
          </a:prstGeom>
          <a:solidFill>
            <a:srgbClr val="F4D32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18" name="Google Shape;1518;p73"/>
          <p:cNvSpPr/>
          <p:nvPr/>
        </p:nvSpPr>
        <p:spPr>
          <a:xfrm>
            <a:off x="2212808" y="3929063"/>
            <a:ext cx="7590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108000" tIns="34275" rIns="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9" name="Google Shape;1519;p73"/>
          <p:cNvSpPr/>
          <p:nvPr/>
        </p:nvSpPr>
        <p:spPr>
          <a:xfrm rot="5400000" flipH="1">
            <a:off x="2895600" y="4005263"/>
            <a:ext cx="304800" cy="152400"/>
          </a:xfrm>
          <a:prstGeom prst="triangle">
            <a:avLst>
              <a:gd name="adj" fmla="val 50000"/>
            </a:avLst>
          </a:prstGeom>
          <a:solidFill>
            <a:srgbClr val="F4D32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20" name="Google Shape;1520;p73"/>
          <p:cNvSpPr/>
          <p:nvPr/>
        </p:nvSpPr>
        <p:spPr>
          <a:xfrm rot="5400000" flipH="1">
            <a:off x="2893800" y="1873463"/>
            <a:ext cx="304800" cy="148800"/>
          </a:xfrm>
          <a:prstGeom prst="triangle">
            <a:avLst>
              <a:gd name="adj" fmla="val 50000"/>
            </a:avLst>
          </a:prstGeom>
          <a:solidFill>
            <a:srgbClr val="F4D32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21" name="Google Shape;1521;p73"/>
          <p:cNvSpPr txBox="1"/>
          <p:nvPr/>
        </p:nvSpPr>
        <p:spPr>
          <a:xfrm>
            <a:off x="3200400" y="14478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Veränderungsziel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22" name="Google Shape;1522;p73"/>
          <p:cNvSpPr txBox="1"/>
          <p:nvPr/>
        </p:nvSpPr>
        <p:spPr>
          <a:xfrm>
            <a:off x="7010400" y="14478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Wie umsetzen?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23" name="Google Shape;1523;p73"/>
          <p:cNvSpPr txBox="1"/>
          <p:nvPr/>
        </p:nvSpPr>
        <p:spPr>
          <a:xfrm>
            <a:off x="5105400" y="14478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Wie das hilft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524" name="Google Shape;1524;p73"/>
          <p:cNvCxnSpPr/>
          <p:nvPr/>
        </p:nvCxnSpPr>
        <p:spPr>
          <a:xfrm>
            <a:off x="4495800" y="304800"/>
            <a:ext cx="0" cy="6096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5" name="Google Shape;1525;p73"/>
          <p:cNvCxnSpPr/>
          <p:nvPr/>
        </p:nvCxnSpPr>
        <p:spPr>
          <a:xfrm>
            <a:off x="6629400" y="304800"/>
            <a:ext cx="0" cy="6096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526" name="Google Shape;1526;p73"/>
          <p:cNvSpPr txBox="1"/>
          <p:nvPr/>
        </p:nvSpPr>
        <p:spPr>
          <a:xfrm>
            <a:off x="2286000" y="2862263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latin typeface="Roboto"/>
                <a:ea typeface="Roboto"/>
                <a:cs typeface="Roboto"/>
                <a:sym typeface="Roboto"/>
              </a:rPr>
              <a:t>Governance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7" name="Google Shape;1527;p73"/>
          <p:cNvSpPr txBox="1"/>
          <p:nvPr/>
        </p:nvSpPr>
        <p:spPr>
          <a:xfrm>
            <a:off x="2286000" y="1795463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latin typeface="Roboto"/>
                <a:ea typeface="Roboto"/>
                <a:cs typeface="Roboto"/>
                <a:sym typeface="Roboto"/>
              </a:rPr>
              <a:t>Purpose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8" name="Google Shape;1528;p73"/>
          <p:cNvSpPr txBox="1"/>
          <p:nvPr/>
        </p:nvSpPr>
        <p:spPr>
          <a:xfrm>
            <a:off x="2286000" y="2328863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latin typeface="Roboto"/>
                <a:ea typeface="Roboto"/>
                <a:cs typeface="Roboto"/>
                <a:sym typeface="Roboto"/>
              </a:rPr>
              <a:t>Netzwerk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9" name="Google Shape;1529;p73"/>
          <p:cNvSpPr txBox="1"/>
          <p:nvPr/>
        </p:nvSpPr>
        <p:spPr>
          <a:xfrm>
            <a:off x="2286000" y="3395663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latin typeface="Roboto"/>
                <a:ea typeface="Roboto"/>
                <a:cs typeface="Roboto"/>
                <a:sym typeface="Roboto"/>
              </a:rPr>
              <a:t>Eigentum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0" name="Google Shape;1530;p73"/>
          <p:cNvSpPr txBox="1"/>
          <p:nvPr/>
        </p:nvSpPr>
        <p:spPr>
          <a:xfrm>
            <a:off x="2286000" y="3929063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latin typeface="Roboto"/>
                <a:ea typeface="Roboto"/>
                <a:cs typeface="Roboto"/>
                <a:sym typeface="Roboto"/>
              </a:rPr>
              <a:t>Finance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2" name="Google Shape;1532;p73"/>
          <p:cNvSpPr/>
          <p:nvPr/>
        </p:nvSpPr>
        <p:spPr>
          <a:xfrm>
            <a:off x="3276600" y="2243138"/>
            <a:ext cx="1752600" cy="4572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veat"/>
                <a:ea typeface="Caveat"/>
                <a:cs typeface="Caveat"/>
                <a:sym typeface="Caveat"/>
              </a:rPr>
              <a:t>Langfristige Verpflichtung mit Preisen, die die Kosten einer nachhaltigen Produktion ermöglichen.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33" name="Google Shape;1533;p73"/>
          <p:cNvSpPr/>
          <p:nvPr/>
        </p:nvSpPr>
        <p:spPr>
          <a:xfrm>
            <a:off x="7086600" y="2243138"/>
            <a:ext cx="17526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5-Jahres-Verträge mit Mindestauftragszusage für 10 vorrangige Lieferanten - Preise, die die Kosten einer nachhaltigen Produktion decken.</a:t>
            </a:r>
            <a:endParaRPr sz="9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34" name="Google Shape;1534;p73"/>
          <p:cNvSpPr/>
          <p:nvPr/>
        </p:nvSpPr>
        <p:spPr>
          <a:xfrm>
            <a:off x="7086600" y="2776538"/>
            <a:ext cx="17526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Nächstes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Jahr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mit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2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Beobachtersitzen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starten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,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mit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rotierenden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Sitzen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für 5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Hauptlieferanten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und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einem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für den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Arbeitnehmer:innenvertreter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900" dirty="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35" name="Google Shape;1535;p73"/>
          <p:cNvSpPr/>
          <p:nvPr/>
        </p:nvSpPr>
        <p:spPr>
          <a:xfrm>
            <a:off x="3276600" y="2776538"/>
            <a:ext cx="1752600" cy="4572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veat"/>
                <a:ea typeface="Caveat"/>
                <a:cs typeface="Caveat"/>
                <a:sym typeface="Caveat"/>
              </a:rPr>
              <a:t>Mitarbeiter und Hauptlieferanten sind im Vorstand vertreten.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36" name="Google Shape;1536;p73"/>
          <p:cNvSpPr/>
          <p:nvPr/>
        </p:nvSpPr>
        <p:spPr>
          <a:xfrm>
            <a:off x="5181600" y="2776538"/>
            <a:ext cx="1752600" cy="457200"/>
          </a:xfrm>
          <a:prstGeom prst="rect">
            <a:avLst/>
          </a:prstGeom>
          <a:solidFill>
            <a:srgbClr val="44D34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latin typeface="Caveat"/>
                <a:ea typeface="Caveat"/>
                <a:cs typeface="Caveat"/>
                <a:sym typeface="Caveat"/>
              </a:rPr>
              <a:t>Verstehen der </a:t>
            </a:r>
            <a:r>
              <a:rPr lang="en-GB" sz="900" dirty="0" err="1">
                <a:latin typeface="Caveat"/>
                <a:ea typeface="Caveat"/>
                <a:cs typeface="Caveat"/>
                <a:sym typeface="Caveat"/>
              </a:rPr>
              <a:t>Bedürfnisse</a:t>
            </a:r>
            <a:r>
              <a:rPr lang="en-GB" sz="900" dirty="0">
                <a:latin typeface="Caveat"/>
                <a:ea typeface="Caveat"/>
                <a:cs typeface="Caveat"/>
                <a:sym typeface="Caveat"/>
              </a:rPr>
              <a:t> von Mitarbeiter:innen und </a:t>
            </a:r>
            <a:r>
              <a:rPr lang="en-GB" sz="900" dirty="0" err="1">
                <a:latin typeface="Caveat"/>
                <a:ea typeface="Caveat"/>
                <a:cs typeface="Caveat"/>
                <a:sym typeface="Caveat"/>
              </a:rPr>
              <a:t>Lieferanten</a:t>
            </a:r>
            <a:r>
              <a:rPr lang="en-GB" sz="900" dirty="0">
                <a:latin typeface="Caveat"/>
                <a:ea typeface="Caveat"/>
                <a:cs typeface="Caveat"/>
                <a:sym typeface="Caveat"/>
              </a:rPr>
              <a:t> für </a:t>
            </a:r>
            <a:r>
              <a:rPr lang="en-GB" sz="900" dirty="0" err="1">
                <a:latin typeface="Caveat"/>
                <a:ea typeface="Caveat"/>
                <a:cs typeface="Caveat"/>
                <a:sym typeface="Caveat"/>
              </a:rPr>
              <a:t>eine</a:t>
            </a:r>
            <a:r>
              <a:rPr lang="en-GB" sz="900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latin typeface="Caveat"/>
                <a:ea typeface="Caveat"/>
                <a:cs typeface="Caveat"/>
                <a:sym typeface="Caveat"/>
              </a:rPr>
              <a:t>langfristige</a:t>
            </a:r>
            <a:r>
              <a:rPr lang="en-GB" sz="900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latin typeface="Caveat"/>
                <a:ea typeface="Caveat"/>
                <a:cs typeface="Caveat"/>
                <a:sym typeface="Caveat"/>
              </a:rPr>
              <a:t>Partnerschaft</a:t>
            </a:r>
            <a:r>
              <a:rPr lang="en-GB" sz="900" dirty="0">
                <a:latin typeface="Caveat"/>
                <a:ea typeface="Caveat"/>
                <a:cs typeface="Caveat"/>
                <a:sym typeface="Caveat"/>
              </a:rPr>
              <a:t> und </a:t>
            </a:r>
            <a:r>
              <a:rPr lang="en-GB" sz="900" dirty="0" err="1">
                <a:latin typeface="Caveat"/>
                <a:ea typeface="Caveat"/>
                <a:cs typeface="Caveat"/>
                <a:sym typeface="Caveat"/>
              </a:rPr>
              <a:t>Wirkung</a:t>
            </a:r>
            <a:r>
              <a:rPr lang="en-GB" sz="900" dirty="0">
                <a:latin typeface="Caveat"/>
                <a:ea typeface="Caveat"/>
                <a:cs typeface="Caveat"/>
                <a:sym typeface="Caveat"/>
              </a:rPr>
              <a:t>.</a:t>
            </a:r>
            <a:endParaRPr sz="9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37" name="Google Shape;1537;p73"/>
          <p:cNvSpPr/>
          <p:nvPr/>
        </p:nvSpPr>
        <p:spPr>
          <a:xfrm>
            <a:off x="3276600" y="3843338"/>
            <a:ext cx="1752600" cy="4572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veat"/>
                <a:ea typeface="Caveat"/>
                <a:cs typeface="Caveat"/>
                <a:sym typeface="Caveat"/>
              </a:rPr>
              <a:t>Geringerer Bedarf an Marge und Kapitalinvestitionen für die größten sozialen und ökologischen Ideen.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38" name="Google Shape;1538;p73"/>
          <p:cNvSpPr/>
          <p:nvPr/>
        </p:nvSpPr>
        <p:spPr>
          <a:xfrm>
            <a:off x="5181600" y="3843338"/>
            <a:ext cx="1752600" cy="457200"/>
          </a:xfrm>
          <a:prstGeom prst="rect">
            <a:avLst/>
          </a:prstGeom>
          <a:solidFill>
            <a:srgbClr val="44D34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aveat"/>
                <a:ea typeface="Caveat"/>
                <a:cs typeface="Caveat"/>
                <a:sym typeface="Caveat"/>
              </a:rPr>
              <a:t>Erhöhung der internen Investitionen in soziale und ökologische Ideen - Ermöglichung von Aktionen, die geringere Gewinnspannen haben.</a:t>
            </a:r>
            <a:endParaRPr sz="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39" name="Google Shape;1539;p73"/>
          <p:cNvSpPr/>
          <p:nvPr/>
        </p:nvSpPr>
        <p:spPr>
          <a:xfrm>
            <a:off x="7086600" y="3843338"/>
            <a:ext cx="17526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Priorisierung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der 3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besten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Vorschläge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für das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nächste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Jahr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, um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neue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finanzielle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Parameter für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Gewinnspannen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und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Investitionen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anzuwenden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900" dirty="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40" name="Google Shape;1540;p73"/>
          <p:cNvSpPr/>
          <p:nvPr/>
        </p:nvSpPr>
        <p:spPr>
          <a:xfrm>
            <a:off x="5181600" y="2243138"/>
            <a:ext cx="1752600" cy="457200"/>
          </a:xfrm>
          <a:prstGeom prst="rect">
            <a:avLst/>
          </a:prstGeom>
          <a:solidFill>
            <a:srgbClr val="44D34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36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aveat"/>
                <a:ea typeface="Caveat"/>
                <a:cs typeface="Caveat"/>
                <a:sym typeface="Caveat"/>
              </a:rPr>
              <a:t>Enge Partnerschaft mit den wichtigsten Lieferanten gewährleistet die Versorgungssicherheit und ermöglicht soziale und ökologische Ziele.</a:t>
            </a:r>
            <a:endParaRPr sz="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41" name="Google Shape;1541;p73"/>
          <p:cNvSpPr/>
          <p:nvPr/>
        </p:nvSpPr>
        <p:spPr>
          <a:xfrm>
            <a:off x="4572000" y="381000"/>
            <a:ext cx="533400" cy="381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Klarer Purpose</a:t>
            </a:r>
            <a:endParaRPr sz="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42" name="Google Shape;1542;p73"/>
          <p:cNvSpPr/>
          <p:nvPr/>
        </p:nvSpPr>
        <p:spPr>
          <a:xfrm>
            <a:off x="5181600" y="381000"/>
            <a:ext cx="533400" cy="381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Impact reporting</a:t>
            </a:r>
            <a:endParaRPr sz="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43" name="Google Shape;1543;p73"/>
          <p:cNvSpPr/>
          <p:nvPr/>
        </p:nvSpPr>
        <p:spPr>
          <a:xfrm>
            <a:off x="7467599" y="381000"/>
            <a:ext cx="609601" cy="3810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Kurzfristige</a:t>
            </a:r>
            <a:r>
              <a:rPr lang="en-GB" sz="8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8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Lieferantenverträge</a:t>
            </a:r>
            <a:endParaRPr sz="8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44" name="Google Shape;1544;p73"/>
          <p:cNvSpPr/>
          <p:nvPr/>
        </p:nvSpPr>
        <p:spPr>
          <a:xfrm>
            <a:off x="8229600" y="381000"/>
            <a:ext cx="533400" cy="3810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Starre Margenziele</a:t>
            </a:r>
            <a:endParaRPr sz="8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45" name="Google Shape;1545;p73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18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6" name="Google Shape;1546;p73"/>
          <p:cNvSpPr txBox="1"/>
          <p:nvPr/>
        </p:nvSpPr>
        <p:spPr>
          <a:xfrm>
            <a:off x="4572000" y="762000"/>
            <a:ext cx="2086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Unterstützende</a:t>
            </a:r>
            <a:r>
              <a:rPr lang="en-GB" sz="800" dirty="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8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Faktoren</a:t>
            </a:r>
            <a:r>
              <a:rPr lang="en-GB" sz="800" dirty="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8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im</a:t>
            </a:r>
            <a:r>
              <a:rPr lang="en-GB" sz="800" dirty="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8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aktuellen</a:t>
            </a:r>
            <a:r>
              <a:rPr lang="en-GB" sz="800" dirty="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 Design</a:t>
            </a:r>
            <a:endParaRPr sz="800" dirty="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47" name="Google Shape;1547;p73"/>
          <p:cNvSpPr txBox="1"/>
          <p:nvPr/>
        </p:nvSpPr>
        <p:spPr>
          <a:xfrm>
            <a:off x="2514600" y="762000"/>
            <a:ext cx="1905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Transformative Ideen</a:t>
            </a:r>
            <a:endParaRPr sz="8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48" name="Google Shape;1548;p73"/>
          <p:cNvSpPr txBox="1"/>
          <p:nvPr/>
        </p:nvSpPr>
        <p:spPr>
          <a:xfrm>
            <a:off x="6705600" y="762000"/>
            <a:ext cx="2086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Hemmende Faktoren im aktuellen Design</a:t>
            </a:r>
            <a:endParaRPr sz="8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549" name="Google Shape;1549;p73"/>
          <p:cNvGrpSpPr/>
          <p:nvPr/>
        </p:nvGrpSpPr>
        <p:grpSpPr>
          <a:xfrm>
            <a:off x="239250" y="2862263"/>
            <a:ext cx="1828800" cy="1295400"/>
            <a:chOff x="228600" y="2362200"/>
            <a:chExt cx="1828800" cy="1295400"/>
          </a:xfrm>
        </p:grpSpPr>
        <p:sp>
          <p:nvSpPr>
            <p:cNvPr id="1550" name="Google Shape;1550;p73"/>
            <p:cNvSpPr/>
            <p:nvPr/>
          </p:nvSpPr>
          <p:spPr>
            <a:xfrm>
              <a:off x="228600" y="2362200"/>
              <a:ext cx="1828800" cy="1295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51" name="Google Shape;1551;p7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4800" y="2428875"/>
              <a:ext cx="1676401" cy="1143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2" name="Google Shape;1552;p73"/>
          <p:cNvSpPr txBox="1"/>
          <p:nvPr/>
        </p:nvSpPr>
        <p:spPr>
          <a:xfrm>
            <a:off x="2514600" y="990600"/>
            <a:ext cx="381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Gestalte Dein Business-Design so, dass es</a:t>
            </a:r>
            <a:endParaRPr sz="1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Transformative Ideen ermöglicht</a:t>
            </a:r>
            <a:endParaRPr sz="1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53" name="Google Shape;1553;p73"/>
          <p:cNvSpPr/>
          <p:nvPr/>
        </p:nvSpPr>
        <p:spPr>
          <a:xfrm>
            <a:off x="2286000" y="381000"/>
            <a:ext cx="762000" cy="3810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Existenzsicherndes</a:t>
            </a:r>
            <a:r>
              <a:rPr lang="en-GB" sz="7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7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Gehalt</a:t>
            </a:r>
            <a:r>
              <a:rPr lang="en-GB" sz="7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für </a:t>
            </a:r>
            <a:r>
              <a:rPr lang="en-GB" sz="7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Zulieferer</a:t>
            </a:r>
            <a:endParaRPr sz="7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54" name="Google Shape;1554;p73"/>
          <p:cNvSpPr/>
          <p:nvPr/>
        </p:nvSpPr>
        <p:spPr>
          <a:xfrm>
            <a:off x="3083925" y="381000"/>
            <a:ext cx="762000" cy="3810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Investieren</a:t>
            </a:r>
            <a:r>
              <a:rPr lang="en-GB" sz="8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, </a:t>
            </a:r>
            <a:r>
              <a:rPr lang="en-GB" sz="8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damit</a:t>
            </a:r>
            <a:r>
              <a:rPr lang="en-GB" sz="8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8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Fabriken</a:t>
            </a:r>
            <a:r>
              <a:rPr lang="en-GB" sz="8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8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Kohlenstoff</a:t>
            </a:r>
            <a:r>
              <a:rPr lang="en-GB" sz="8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8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binden</a:t>
            </a:r>
            <a:r>
              <a:rPr lang="en-GB" sz="8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8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können</a:t>
            </a:r>
            <a:r>
              <a:rPr lang="en-GB" sz="8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endParaRPr sz="8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55" name="Google Shape;1555;p73"/>
          <p:cNvSpPr/>
          <p:nvPr/>
        </p:nvSpPr>
        <p:spPr>
          <a:xfrm>
            <a:off x="3881850" y="416700"/>
            <a:ext cx="613800" cy="381000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Lebens-</a:t>
            </a:r>
            <a:endParaRPr sz="9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freundliche Chemie </a:t>
            </a:r>
            <a:endParaRPr sz="9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56" name="Google Shape;1556;p73"/>
          <p:cNvSpPr/>
          <p:nvPr/>
        </p:nvSpPr>
        <p:spPr>
          <a:xfrm>
            <a:off x="5855550" y="381000"/>
            <a:ext cx="735900" cy="381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Mitsprache</a:t>
            </a:r>
            <a:r>
              <a:rPr lang="en-GB" sz="900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der </a:t>
            </a:r>
            <a:r>
              <a:rPr lang="en-GB" sz="900" dirty="0" err="1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Arbeitnehmer:innen</a:t>
            </a:r>
            <a:endParaRPr sz="900" dirty="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57" name="Google Shape;1557;p73"/>
          <p:cNvSpPr/>
          <p:nvPr/>
        </p:nvSpPr>
        <p:spPr>
          <a:xfrm>
            <a:off x="6667350" y="381000"/>
            <a:ext cx="685800" cy="304800"/>
          </a:xfrm>
          <a:prstGeom prst="rect">
            <a:avLst/>
          </a:prstGeom>
          <a:solidFill>
            <a:srgbClr val="ED7D79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Welche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Stimmen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fehlen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im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900" dirty="0" err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Vorstand</a:t>
            </a:r>
            <a:r>
              <a:rPr lang="en-GB" sz="9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?</a:t>
            </a:r>
            <a:endParaRPr sz="900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" name="Google Shape;2085;p85">
            <a:extLst>
              <a:ext uri="{FF2B5EF4-FFF2-40B4-BE49-F238E27FC236}">
                <a16:creationId xmlns:a16="http://schemas.microsoft.com/office/drawing/2014/main" id="{EF02E963-6DE1-383C-69ED-FDD1C5B5FAB4}"/>
              </a:ext>
            </a:extLst>
          </p:cNvPr>
          <p:cNvSpPr txBox="1"/>
          <p:nvPr/>
        </p:nvSpPr>
        <p:spPr>
          <a:xfrm>
            <a:off x="533400" y="762000"/>
            <a:ext cx="1447800" cy="165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Wie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kann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ich das Design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weiterentwickeln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um transformative Ideen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zu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ermöglichen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? 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 sz="11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Unterstützende Fragen helfen beim Brainstorming</a:t>
            </a:r>
            <a:endParaRPr sz="11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2107;p85">
            <a:extLst>
              <a:ext uri="{FF2B5EF4-FFF2-40B4-BE49-F238E27FC236}">
                <a16:creationId xmlns:a16="http://schemas.microsoft.com/office/drawing/2014/main" id="{51119B50-4CD8-8C52-A18E-32663D32BEF1}"/>
              </a:ext>
            </a:extLst>
          </p:cNvPr>
          <p:cNvSpPr/>
          <p:nvPr/>
        </p:nvSpPr>
        <p:spPr>
          <a:xfrm>
            <a:off x="1180060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endParaRPr sz="9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2108;p85">
            <a:extLst>
              <a:ext uri="{FF2B5EF4-FFF2-40B4-BE49-F238E27FC236}">
                <a16:creationId xmlns:a16="http://schemas.microsoft.com/office/drawing/2014/main" id="{6DC86666-41C7-A3E8-C139-754A240BC6D4}"/>
              </a:ext>
            </a:extLst>
          </p:cNvPr>
          <p:cNvSpPr/>
          <p:nvPr/>
        </p:nvSpPr>
        <p:spPr>
          <a:xfrm>
            <a:off x="964507" y="457200"/>
            <a:ext cx="152400" cy="152400"/>
          </a:xfrm>
          <a:prstGeom prst="ellipse">
            <a:avLst/>
          </a:prstGeom>
          <a:solidFill>
            <a:schemeClr val="tx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endParaRPr sz="900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" name="Google Shape;2130;p85">
            <a:extLst>
              <a:ext uri="{FF2B5EF4-FFF2-40B4-BE49-F238E27FC236}">
                <a16:creationId xmlns:a16="http://schemas.microsoft.com/office/drawing/2014/main" id="{FB23044B-A327-9176-6222-F2274B1AD1F0}"/>
              </a:ext>
            </a:extLst>
          </p:cNvPr>
          <p:cNvSpPr/>
          <p:nvPr/>
        </p:nvSpPr>
        <p:spPr>
          <a:xfrm>
            <a:off x="533400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" name="Google Shape;2131;p85">
            <a:extLst>
              <a:ext uri="{FF2B5EF4-FFF2-40B4-BE49-F238E27FC236}">
                <a16:creationId xmlns:a16="http://schemas.microsoft.com/office/drawing/2014/main" id="{E952E248-E47C-CED2-F447-156BF126303A}"/>
              </a:ext>
            </a:extLst>
          </p:cNvPr>
          <p:cNvSpPr/>
          <p:nvPr/>
        </p:nvSpPr>
        <p:spPr>
          <a:xfrm>
            <a:off x="748953" y="457200"/>
            <a:ext cx="152400" cy="152400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sz="900" dirty="0">
              <a:solidFill>
                <a:schemeClr val="tx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3" name="Google Shape;2483;p92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2484" name="Google Shape;2484;p92"/>
          <p:cNvSpPr/>
          <p:nvPr/>
        </p:nvSpPr>
        <p:spPr>
          <a:xfrm>
            <a:off x="1180060" y="457200"/>
            <a:ext cx="152400" cy="1524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4</a:t>
            </a:r>
            <a:endParaRPr sz="9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85" name="Google Shape;2485;p92"/>
          <p:cNvSpPr txBox="1"/>
          <p:nvPr/>
        </p:nvSpPr>
        <p:spPr>
          <a:xfrm>
            <a:off x="533400" y="762000"/>
            <a:ext cx="1447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Deine</a:t>
            </a: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Donut Story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6" name="Google Shape;2486;p92"/>
          <p:cNvSpPr/>
          <p:nvPr/>
        </p:nvSpPr>
        <p:spPr>
          <a:xfrm>
            <a:off x="964507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87" name="Google Shape;2487;p92"/>
          <p:cNvSpPr/>
          <p:nvPr/>
        </p:nvSpPr>
        <p:spPr>
          <a:xfrm>
            <a:off x="533400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88" name="Google Shape;2488;p92"/>
          <p:cNvSpPr/>
          <p:nvPr/>
        </p:nvSpPr>
        <p:spPr>
          <a:xfrm>
            <a:off x="748953" y="457200"/>
            <a:ext cx="152400" cy="152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sz="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89" name="Google Shape;2489;p92"/>
          <p:cNvSpPr/>
          <p:nvPr/>
        </p:nvSpPr>
        <p:spPr>
          <a:xfrm>
            <a:off x="4343400" y="304800"/>
            <a:ext cx="4572000" cy="441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92"/>
          <p:cNvSpPr txBox="1"/>
          <p:nvPr/>
        </p:nvSpPr>
        <p:spPr>
          <a:xfrm>
            <a:off x="4343400" y="47244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Canvas: </a:t>
            </a:r>
            <a:r>
              <a:rPr lang="en-GB" sz="900" b="1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Doughnut redesign story</a:t>
            </a:r>
            <a:endParaRPr sz="900" b="1">
              <a:solidFill>
                <a:srgbClr val="9E9E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1" name="Google Shape;2491;p92"/>
          <p:cNvSpPr txBox="1"/>
          <p:nvPr/>
        </p:nvSpPr>
        <p:spPr>
          <a:xfrm>
            <a:off x="5750250" y="369601"/>
            <a:ext cx="12954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de-DE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Um der Menschheit in den </a:t>
            </a:r>
            <a:r>
              <a:rPr lang="de-DE" sz="9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Donut</a:t>
            </a:r>
            <a:r>
              <a:rPr lang="de-DE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zu helfen, muss der Schwerpunkt unseres Geschäfts auf Folgendem liegen:</a:t>
            </a:r>
            <a:endParaRPr sz="900" dirty="0"/>
          </a:p>
        </p:txBody>
      </p:sp>
      <p:sp>
        <p:nvSpPr>
          <p:cNvPr id="2492" name="Google Shape;2492;p92"/>
          <p:cNvSpPr txBox="1"/>
          <p:nvPr/>
        </p:nvSpPr>
        <p:spPr>
          <a:xfrm>
            <a:off x="5750250" y="1845601"/>
            <a:ext cx="1295400" cy="1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de-DE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Um dies zu erreichen, müssen wir einige der </a:t>
            </a:r>
            <a:r>
              <a:rPr lang="de-DE" sz="9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transformativsten regenerativen und distributiven Ideen </a:t>
            </a:r>
            <a:r>
              <a:rPr lang="de-DE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verfolgen:</a:t>
            </a:r>
            <a:endParaRPr sz="900" dirty="0"/>
          </a:p>
        </p:txBody>
      </p:sp>
      <p:cxnSp>
        <p:nvCxnSpPr>
          <p:cNvPr id="2493" name="Google Shape;2493;p92"/>
          <p:cNvCxnSpPr/>
          <p:nvPr/>
        </p:nvCxnSpPr>
        <p:spPr>
          <a:xfrm>
            <a:off x="5105400" y="304800"/>
            <a:ext cx="0" cy="44196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94" name="Google Shape;2494;p92"/>
          <p:cNvSpPr txBox="1"/>
          <p:nvPr/>
        </p:nvSpPr>
        <p:spPr>
          <a:xfrm>
            <a:off x="5750249" y="3369601"/>
            <a:ext cx="2013898" cy="1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de-DE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Das Folgende muss im </a:t>
            </a:r>
            <a:r>
              <a:rPr lang="de-DE" sz="9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Design unseres Unternehmens </a:t>
            </a:r>
            <a:r>
              <a:rPr lang="de-DE" sz="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neu gestaltet werden, um die transformativen Ideen zu ermöglichen, die erforderlich sind, um der Menschheit in den Donut zu helfen:</a:t>
            </a:r>
            <a:endParaRPr sz="900" dirty="0"/>
          </a:p>
        </p:txBody>
      </p:sp>
      <p:cxnSp>
        <p:nvCxnSpPr>
          <p:cNvPr id="2495" name="Google Shape;2495;p92"/>
          <p:cNvCxnSpPr/>
          <p:nvPr/>
        </p:nvCxnSpPr>
        <p:spPr>
          <a:xfrm rot="10800000">
            <a:off x="4343400" y="762000"/>
            <a:ext cx="7620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96" name="Google Shape;2496;p92"/>
          <p:cNvSpPr txBox="1"/>
          <p:nvPr/>
        </p:nvSpPr>
        <p:spPr>
          <a:xfrm>
            <a:off x="4419600" y="495300"/>
            <a:ext cx="533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 err="1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Unternehmen</a:t>
            </a:r>
            <a:endParaRPr sz="900" dirty="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2497" name="Google Shape;2497;p92"/>
          <p:cNvCxnSpPr/>
          <p:nvPr/>
        </p:nvCxnSpPr>
        <p:spPr>
          <a:xfrm rot="10800000">
            <a:off x="4343400" y="1219200"/>
            <a:ext cx="7620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98" name="Google Shape;2498;p92"/>
          <p:cNvSpPr txBox="1"/>
          <p:nvPr/>
        </p:nvSpPr>
        <p:spPr>
          <a:xfrm>
            <a:off x="4419600" y="838200"/>
            <a:ext cx="533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Datum</a:t>
            </a:r>
            <a:endParaRPr sz="900" dirty="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99" name="Google Shape;2499;p92"/>
          <p:cNvSpPr txBox="1"/>
          <p:nvPr/>
        </p:nvSpPr>
        <p:spPr>
          <a:xfrm>
            <a:off x="4419600" y="1295400"/>
            <a:ext cx="533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Team</a:t>
            </a:r>
            <a:endParaRPr sz="9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00" name="Google Shape;2500;p92"/>
          <p:cNvSpPr/>
          <p:nvPr/>
        </p:nvSpPr>
        <p:spPr>
          <a:xfrm rot="254300">
            <a:off x="7578600" y="1307100"/>
            <a:ext cx="328799" cy="328799"/>
          </a:xfrm>
          <a:prstGeom prst="rect">
            <a:avLst/>
          </a:prstGeom>
          <a:solidFill>
            <a:srgbClr val="F4D324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92"/>
          <p:cNvSpPr/>
          <p:nvPr/>
        </p:nvSpPr>
        <p:spPr>
          <a:xfrm rot="-320471">
            <a:off x="7886286" y="1409286"/>
            <a:ext cx="328727" cy="328727"/>
          </a:xfrm>
          <a:prstGeom prst="rect">
            <a:avLst/>
          </a:prstGeom>
          <a:solidFill>
            <a:srgbClr val="44D34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92"/>
          <p:cNvSpPr/>
          <p:nvPr/>
        </p:nvSpPr>
        <p:spPr>
          <a:xfrm rot="-320471">
            <a:off x="8320386" y="1309986"/>
            <a:ext cx="328727" cy="328727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dist="28575" dir="2580000" algn="bl" rotWithShape="0">
              <a:srgbClr val="7F7F7F">
                <a:alpha val="7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92"/>
          <p:cNvSpPr txBox="1"/>
          <p:nvPr/>
        </p:nvSpPr>
        <p:spPr>
          <a:xfrm>
            <a:off x="7391400" y="1704600"/>
            <a:ext cx="13716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Schreibe</a:t>
            </a:r>
            <a:r>
              <a:rPr lang="en-GB" sz="2000" dirty="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oder</a:t>
            </a:r>
            <a:r>
              <a:rPr lang="en-GB" sz="2000" dirty="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mache</a:t>
            </a:r>
            <a:r>
              <a:rPr lang="en-GB" sz="2000" dirty="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ein</a:t>
            </a:r>
            <a:r>
              <a:rPr lang="en-GB" sz="2000" dirty="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 Video</a:t>
            </a:r>
            <a:endParaRPr sz="2000" dirty="0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pSp>
        <p:nvGrpSpPr>
          <p:cNvPr id="2507" name="Google Shape;2507;p92"/>
          <p:cNvGrpSpPr/>
          <p:nvPr/>
        </p:nvGrpSpPr>
        <p:grpSpPr>
          <a:xfrm rot="434881">
            <a:off x="8103049" y="2677959"/>
            <a:ext cx="766079" cy="782039"/>
            <a:chOff x="9829800" y="3276600"/>
            <a:chExt cx="914400" cy="933450"/>
          </a:xfrm>
        </p:grpSpPr>
        <p:pic>
          <p:nvPicPr>
            <p:cNvPr id="2508" name="Google Shape;2508;p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829800" y="3276600"/>
              <a:ext cx="914400" cy="933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9" name="Google Shape;2509;p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46400" y="3554650"/>
              <a:ext cx="306900" cy="306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0" name="Google Shape;2510;p92"/>
          <p:cNvSpPr txBox="1"/>
          <p:nvPr/>
        </p:nvSpPr>
        <p:spPr>
          <a:xfrm>
            <a:off x="5181600" y="352800"/>
            <a:ext cx="7620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Warum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sz="7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11" name="Google Shape;2511;p92"/>
          <p:cNvSpPr txBox="1"/>
          <p:nvPr/>
        </p:nvSpPr>
        <p:spPr>
          <a:xfrm>
            <a:off x="5181600" y="1828800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Wie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sz="7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12" name="Google Shape;2512;p92"/>
          <p:cNvSpPr txBox="1"/>
          <p:nvPr/>
        </p:nvSpPr>
        <p:spPr>
          <a:xfrm>
            <a:off x="5181600" y="3352800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Was</a:t>
            </a:r>
            <a:endParaRPr sz="11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None/>
            </a:pPr>
            <a:endParaRPr sz="7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2513" name="Google Shape;2513;p92"/>
          <p:cNvCxnSpPr/>
          <p:nvPr/>
        </p:nvCxnSpPr>
        <p:spPr>
          <a:xfrm rot="10800000">
            <a:off x="5105400" y="1752600"/>
            <a:ext cx="18288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14" name="Google Shape;2514;p92"/>
          <p:cNvCxnSpPr/>
          <p:nvPr/>
        </p:nvCxnSpPr>
        <p:spPr>
          <a:xfrm rot="10800000">
            <a:off x="5105400" y="3276600"/>
            <a:ext cx="1828800" cy="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15" name="Google Shape;2515;p92"/>
          <p:cNvCxnSpPr/>
          <p:nvPr/>
        </p:nvCxnSpPr>
        <p:spPr>
          <a:xfrm>
            <a:off x="4343400" y="304800"/>
            <a:ext cx="0" cy="44196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6" name="Google Shape;2516;p92"/>
          <p:cNvCxnSpPr/>
          <p:nvPr/>
        </p:nvCxnSpPr>
        <p:spPr>
          <a:xfrm>
            <a:off x="8915400" y="304800"/>
            <a:ext cx="0" cy="44196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17" name="Google Shape;2517;p92"/>
          <p:cNvGrpSpPr/>
          <p:nvPr/>
        </p:nvGrpSpPr>
        <p:grpSpPr>
          <a:xfrm>
            <a:off x="4343400" y="228600"/>
            <a:ext cx="4572050" cy="152400"/>
            <a:chOff x="4343400" y="228600"/>
            <a:chExt cx="4572050" cy="152400"/>
          </a:xfrm>
        </p:grpSpPr>
        <p:cxnSp>
          <p:nvCxnSpPr>
            <p:cNvPr id="2518" name="Google Shape;2518;p92"/>
            <p:cNvCxnSpPr/>
            <p:nvPr/>
          </p:nvCxnSpPr>
          <p:spPr>
            <a:xfrm>
              <a:off x="4343400" y="304800"/>
              <a:ext cx="24750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9" name="Google Shape;2519;p92"/>
            <p:cNvCxnSpPr/>
            <p:nvPr/>
          </p:nvCxnSpPr>
          <p:spPr>
            <a:xfrm>
              <a:off x="6901550" y="304800"/>
              <a:ext cx="20139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0" name="Google Shape;2520;p92"/>
            <p:cNvCxnSpPr/>
            <p:nvPr/>
          </p:nvCxnSpPr>
          <p:spPr>
            <a:xfrm flipH="1">
              <a:off x="6781800" y="228600"/>
              <a:ext cx="76200" cy="152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1" name="Google Shape;2521;p92"/>
            <p:cNvCxnSpPr/>
            <p:nvPr/>
          </p:nvCxnSpPr>
          <p:spPr>
            <a:xfrm flipH="1">
              <a:off x="6858000" y="228600"/>
              <a:ext cx="76200" cy="152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22" name="Google Shape;2522;p92"/>
          <p:cNvGrpSpPr/>
          <p:nvPr/>
        </p:nvGrpSpPr>
        <p:grpSpPr>
          <a:xfrm>
            <a:off x="4343350" y="4648200"/>
            <a:ext cx="4572050" cy="152400"/>
            <a:chOff x="4343400" y="228600"/>
            <a:chExt cx="4572050" cy="152400"/>
          </a:xfrm>
        </p:grpSpPr>
        <p:cxnSp>
          <p:nvCxnSpPr>
            <p:cNvPr id="2523" name="Google Shape;2523;p92"/>
            <p:cNvCxnSpPr/>
            <p:nvPr/>
          </p:nvCxnSpPr>
          <p:spPr>
            <a:xfrm>
              <a:off x="4343400" y="304800"/>
              <a:ext cx="24750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4" name="Google Shape;2524;p92"/>
            <p:cNvCxnSpPr/>
            <p:nvPr/>
          </p:nvCxnSpPr>
          <p:spPr>
            <a:xfrm>
              <a:off x="6901550" y="304800"/>
              <a:ext cx="20139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5" name="Google Shape;2525;p92"/>
            <p:cNvCxnSpPr/>
            <p:nvPr/>
          </p:nvCxnSpPr>
          <p:spPr>
            <a:xfrm flipH="1">
              <a:off x="6781800" y="228600"/>
              <a:ext cx="76200" cy="152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6" name="Google Shape;2526;p92"/>
            <p:cNvCxnSpPr/>
            <p:nvPr/>
          </p:nvCxnSpPr>
          <p:spPr>
            <a:xfrm flipH="1">
              <a:off x="6858000" y="228600"/>
              <a:ext cx="76200" cy="152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27" name="Google Shape;2527;p92"/>
          <p:cNvSpPr/>
          <p:nvPr/>
        </p:nvSpPr>
        <p:spPr>
          <a:xfrm>
            <a:off x="2209800" y="3352800"/>
            <a:ext cx="19812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8" name="Google Shape;2528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6999" y="3434118"/>
            <a:ext cx="1850951" cy="12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9" name="Google Shape;2529;p92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19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30" name="Google Shape;2530;p92"/>
          <p:cNvGrpSpPr/>
          <p:nvPr/>
        </p:nvGrpSpPr>
        <p:grpSpPr>
          <a:xfrm>
            <a:off x="2209800" y="1828800"/>
            <a:ext cx="1981200" cy="1371600"/>
            <a:chOff x="2209800" y="1828800"/>
            <a:chExt cx="1981200" cy="1371600"/>
          </a:xfrm>
        </p:grpSpPr>
        <p:sp>
          <p:nvSpPr>
            <p:cNvPr id="2531" name="Google Shape;2531;p92"/>
            <p:cNvSpPr/>
            <p:nvPr/>
          </p:nvSpPr>
          <p:spPr>
            <a:xfrm>
              <a:off x="2209800" y="1828800"/>
              <a:ext cx="1981200" cy="1371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32" name="Google Shape;2532;p9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99746" y="1856971"/>
              <a:ext cx="1789373" cy="130533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533" name="Google Shape;2533;p92"/>
          <p:cNvGrpSpPr/>
          <p:nvPr/>
        </p:nvGrpSpPr>
        <p:grpSpPr>
          <a:xfrm>
            <a:off x="2209800" y="304800"/>
            <a:ext cx="1981200" cy="1371600"/>
            <a:chOff x="2209800" y="304800"/>
            <a:chExt cx="1981200" cy="1371600"/>
          </a:xfrm>
        </p:grpSpPr>
        <p:sp>
          <p:nvSpPr>
            <p:cNvPr id="2534" name="Google Shape;2534;p92"/>
            <p:cNvSpPr/>
            <p:nvPr/>
          </p:nvSpPr>
          <p:spPr>
            <a:xfrm>
              <a:off x="2209800" y="304800"/>
              <a:ext cx="1981200" cy="1371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35" name="Google Shape;2535;p92"/>
            <p:cNvPicPr preferRelativeResize="0"/>
            <p:nvPr/>
          </p:nvPicPr>
          <p:blipFill rotWithShape="1">
            <a:blip r:embed="rId8">
              <a:alphaModFix/>
            </a:blip>
            <a:srcRect t="5758"/>
            <a:stretch/>
          </p:blipFill>
          <p:spPr>
            <a:xfrm>
              <a:off x="2256576" y="371475"/>
              <a:ext cx="1877196" cy="12477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40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2050" y="1147850"/>
            <a:ext cx="1862500" cy="28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8" name="Google Shape;3268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25" y="1686107"/>
            <a:ext cx="1708749" cy="58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9" name="Google Shape;3269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50" y="4345800"/>
            <a:ext cx="1206100" cy="4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0" name="Google Shape;3270;p136"/>
          <p:cNvSpPr txBox="1"/>
          <p:nvPr/>
        </p:nvSpPr>
        <p:spPr>
          <a:xfrm>
            <a:off x="502700" y="2523300"/>
            <a:ext cx="59613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latin typeface="Roboto Light"/>
                <a:ea typeface="Roboto Light"/>
                <a:cs typeface="Roboto Light"/>
                <a:sym typeface="Roboto Light"/>
              </a:rPr>
              <a:t>Doughnut Economics Action Lab (DEAL) is a Community Interest Company registered in the UK, doughnuteconomics.org</a:t>
            </a:r>
            <a:endParaRPr sz="85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latin typeface="Roboto Light"/>
                <a:ea typeface="Roboto Light"/>
                <a:cs typeface="Roboto Light"/>
                <a:sym typeface="Roboto Light"/>
              </a:rPr>
              <a:t>All content is licensed under the CC-BY-SA 4.0 license 2022.</a:t>
            </a:r>
            <a:endParaRPr sz="85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latin typeface="Roboto Light"/>
                <a:ea typeface="Roboto Light"/>
                <a:cs typeface="Roboto Light"/>
                <a:sym typeface="Roboto Light"/>
              </a:rPr>
              <a:t>You are allowed to pass on and share this, and we welcome innovations and alterations*, as long as you credit Doughnut Economics Action Lab (DEAL) and doughnuteconomics.org</a:t>
            </a:r>
            <a:endParaRPr sz="85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latin typeface="Roboto Light"/>
                <a:ea typeface="Roboto Light"/>
                <a:cs typeface="Roboto Light"/>
                <a:sym typeface="Roboto Light"/>
              </a:rPr>
              <a:t>*Alterations may mean changing the words and images so that they are relevant to your context and audience, including translating some or all of the slides into another language.</a:t>
            </a:r>
            <a:endParaRPr sz="85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5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latin typeface="Roboto Light"/>
                <a:ea typeface="Roboto Light"/>
                <a:cs typeface="Roboto Light"/>
                <a:sym typeface="Roboto Light"/>
              </a:rPr>
              <a:t>Full</a:t>
            </a:r>
            <a:r>
              <a:rPr lang="en-GB" sz="85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attribution text for these diagrams can be found </a:t>
            </a:r>
            <a:r>
              <a:rPr lang="en-GB" sz="850" u="sng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doughnuteconomics.org/license</a:t>
            </a:r>
            <a:endParaRPr sz="85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792B62D-F398-A339-4336-49BD5784B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204" y="252455"/>
            <a:ext cx="2184122" cy="646956"/>
          </a:xfrm>
          <a:prstGeom prst="rect">
            <a:avLst/>
          </a:prstGeom>
        </p:spPr>
      </p:pic>
      <p:pic>
        <p:nvPicPr>
          <p:cNvPr id="3" name="Picture 2" descr="A green and grey text&#10;&#10;Description automatically generated">
            <a:extLst>
              <a:ext uri="{FF2B5EF4-FFF2-40B4-BE49-F238E27FC236}">
                <a16:creationId xmlns:a16="http://schemas.microsoft.com/office/drawing/2014/main" id="{0F59FAC2-F71D-CE27-53AE-F75D0EBDD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289" y="252455"/>
            <a:ext cx="1465964" cy="7643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232E3-A38A-A8B0-2668-FD498B506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4858" y="1078943"/>
            <a:ext cx="4724516" cy="927964"/>
          </a:xfrm>
        </p:spPr>
        <p:txBody>
          <a:bodyPr>
            <a:noAutofit/>
          </a:bodyPr>
          <a:lstStyle/>
          <a:p>
            <a:r>
              <a:rPr lang="en-US" sz="3300" b="1" dirty="0">
                <a:solidFill>
                  <a:srgbClr val="243A85"/>
                </a:solidFill>
                <a:latin typeface="Montserrat" panose="00000500000000000000" pitchFamily="2" charset="0"/>
              </a:rPr>
              <a:t>2030 SDGs Game </a:t>
            </a:r>
            <a:br>
              <a:rPr lang="en-US" sz="3300" b="1" dirty="0">
                <a:solidFill>
                  <a:srgbClr val="243A85"/>
                </a:solidFill>
                <a:latin typeface="Montserrat" panose="00000500000000000000" pitchFamily="2" charset="0"/>
              </a:rPr>
            </a:br>
            <a:r>
              <a:rPr lang="en-US" sz="3300" b="1" dirty="0" err="1">
                <a:solidFill>
                  <a:srgbClr val="243A85"/>
                </a:solidFill>
                <a:latin typeface="Montserrat" panose="00000500000000000000" pitchFamily="2" charset="0"/>
              </a:rPr>
              <a:t>Termine</a:t>
            </a:r>
            <a:r>
              <a:rPr lang="en-US" sz="3300" b="1" dirty="0">
                <a:solidFill>
                  <a:srgbClr val="243A85"/>
                </a:solidFill>
                <a:latin typeface="Montserrat" panose="00000500000000000000" pitchFamily="2" charset="0"/>
              </a:rPr>
              <a:t> </a:t>
            </a:r>
            <a:r>
              <a:rPr lang="en-US" sz="3300" b="1" dirty="0" err="1">
                <a:solidFill>
                  <a:srgbClr val="243A85"/>
                </a:solidFill>
                <a:latin typeface="Montserrat" panose="00000500000000000000" pitchFamily="2" charset="0"/>
              </a:rPr>
              <a:t>im</a:t>
            </a:r>
            <a:r>
              <a:rPr lang="en-US" sz="3300" b="1" dirty="0">
                <a:solidFill>
                  <a:srgbClr val="243A85"/>
                </a:solidFill>
                <a:latin typeface="Montserrat" panose="00000500000000000000" pitchFamily="2" charset="0"/>
              </a:rPr>
              <a:t> Herbst</a:t>
            </a:r>
          </a:p>
        </p:txBody>
      </p:sp>
      <p:pic>
        <p:nvPicPr>
          <p:cNvPr id="5" name="Picture 4" descr="A group of women laughing in a room&#10;&#10;Description automatically generated">
            <a:extLst>
              <a:ext uri="{FF2B5EF4-FFF2-40B4-BE49-F238E27FC236}">
                <a16:creationId xmlns:a16="http://schemas.microsoft.com/office/drawing/2014/main" id="{4ECB9B9D-7E59-A687-766F-DF1443FD0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10" y="2571750"/>
            <a:ext cx="2736130" cy="2052098"/>
          </a:xfrm>
          <a:prstGeom prst="rect">
            <a:avLst/>
          </a:prstGeom>
        </p:spPr>
      </p:pic>
      <p:pic>
        <p:nvPicPr>
          <p:cNvPr id="7" name="Picture 6" descr="A group of colorful papers on a table&#10;&#10;Description automatically generated">
            <a:extLst>
              <a:ext uri="{FF2B5EF4-FFF2-40B4-BE49-F238E27FC236}">
                <a16:creationId xmlns:a16="http://schemas.microsoft.com/office/drawing/2014/main" id="{A2CC4F81-94B2-2A0A-2110-0A824B6F8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r="-3344"/>
          <a:stretch/>
        </p:blipFill>
        <p:spPr>
          <a:xfrm>
            <a:off x="382539" y="233487"/>
            <a:ext cx="1902318" cy="1638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00C41-31FE-2963-92DC-B5A7CBC1A050}"/>
              </a:ext>
            </a:extLst>
          </p:cNvPr>
          <p:cNvSpPr txBox="1"/>
          <p:nvPr/>
        </p:nvSpPr>
        <p:spPr>
          <a:xfrm>
            <a:off x="331161" y="2531227"/>
            <a:ext cx="56801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25" dirty="0">
                <a:solidFill>
                  <a:srgbClr val="243A85"/>
                </a:solidFill>
                <a:latin typeface="Montserrat" panose="00000500000000000000" pitchFamily="2" charset="0"/>
              </a:rPr>
              <a:t>26. September - World Environmental Health Day</a:t>
            </a:r>
          </a:p>
          <a:p>
            <a:r>
              <a:rPr lang="en-GB" sz="1725" dirty="0">
                <a:solidFill>
                  <a:srgbClr val="243A85"/>
                </a:solidFill>
                <a:latin typeface="Montserrat" panose="00000500000000000000" pitchFamily="2" charset="0"/>
              </a:rPr>
              <a:t>25. </a:t>
            </a:r>
            <a:r>
              <a:rPr lang="en-GB" sz="1725" dirty="0" err="1">
                <a:solidFill>
                  <a:srgbClr val="243A85"/>
                </a:solidFill>
                <a:latin typeface="Montserrat" panose="00000500000000000000" pitchFamily="2" charset="0"/>
              </a:rPr>
              <a:t>Oktober</a:t>
            </a:r>
            <a:r>
              <a:rPr lang="en-GB" sz="1725" dirty="0">
                <a:solidFill>
                  <a:srgbClr val="243A85"/>
                </a:solidFill>
                <a:latin typeface="Montserrat" panose="00000500000000000000" pitchFamily="2" charset="0"/>
              </a:rPr>
              <a:t> - Sustainability Day</a:t>
            </a:r>
          </a:p>
          <a:p>
            <a:r>
              <a:rPr lang="en-GB" sz="1725" dirty="0">
                <a:solidFill>
                  <a:srgbClr val="243A85"/>
                </a:solidFill>
                <a:latin typeface="Montserrat" panose="00000500000000000000" pitchFamily="2" charset="0"/>
              </a:rPr>
              <a:t>18. November - Entrepreneurship Week</a:t>
            </a:r>
          </a:p>
          <a:p>
            <a:r>
              <a:rPr lang="en-GB" sz="1725" dirty="0">
                <a:solidFill>
                  <a:srgbClr val="243A85"/>
                </a:solidFill>
                <a:latin typeface="Montserrat" panose="00000500000000000000" pitchFamily="2" charset="0"/>
              </a:rPr>
              <a:t>05. </a:t>
            </a:r>
            <a:r>
              <a:rPr lang="en-GB" sz="1725" dirty="0" err="1">
                <a:solidFill>
                  <a:srgbClr val="243A85"/>
                </a:solidFill>
                <a:latin typeface="Montserrat" panose="00000500000000000000" pitchFamily="2" charset="0"/>
              </a:rPr>
              <a:t>Dezember</a:t>
            </a:r>
            <a:r>
              <a:rPr lang="en-GB" sz="1725" dirty="0">
                <a:solidFill>
                  <a:srgbClr val="243A85"/>
                </a:solidFill>
                <a:latin typeface="Montserrat" panose="00000500000000000000" pitchFamily="2" charset="0"/>
              </a:rPr>
              <a:t> - World Soil Day</a:t>
            </a:r>
          </a:p>
          <a:p>
            <a:endParaRPr lang="en-GB" sz="1500" dirty="0">
              <a:solidFill>
                <a:srgbClr val="243A85"/>
              </a:solidFill>
              <a:latin typeface="Montserrat" panose="00000500000000000000" pitchFamily="2" charset="0"/>
            </a:endParaRPr>
          </a:p>
          <a:p>
            <a:r>
              <a:rPr lang="en-GB" sz="1500" dirty="0">
                <a:solidFill>
                  <a:srgbClr val="243A85"/>
                </a:solidFill>
                <a:latin typeface="Montserrat" panose="00000500000000000000" pitchFamily="2" charset="0"/>
              </a:rPr>
              <a:t>1010 Wien, 17:00-19:30</a:t>
            </a:r>
          </a:p>
          <a:p>
            <a:endParaRPr lang="en-US" sz="1500" dirty="0">
              <a:solidFill>
                <a:srgbClr val="243A85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A qr code with blue squares&#10;&#10;Description automatically generated">
            <a:extLst>
              <a:ext uri="{FF2B5EF4-FFF2-40B4-BE49-F238E27FC236}">
                <a16:creationId xmlns:a16="http://schemas.microsoft.com/office/drawing/2014/main" id="{CF563B6A-F8EA-653C-0A4E-C6F83CF76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74" y="151203"/>
            <a:ext cx="1803466" cy="1803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B8D02C-9094-E0D4-DF95-DC508A66E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277" y="3973676"/>
            <a:ext cx="2372056" cy="6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3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533400" y="457200"/>
            <a:ext cx="1683900" cy="1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2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Der Donut: </a:t>
            </a:r>
            <a:r>
              <a:rPr lang="en-GB" sz="2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Kompass</a:t>
            </a:r>
            <a:r>
              <a:rPr lang="en-GB" sz="21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für das 21. </a:t>
            </a:r>
            <a:r>
              <a:rPr lang="en-GB" sz="21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Jahrhundert</a:t>
            </a:r>
            <a:endParaRPr sz="21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1" name="Google Shape;231;p31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533400" y="2635325"/>
            <a:ext cx="14478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Das Ziel ist, dass niemandem das Lebensnotwendige fehlt, und dass die planetarischen Grenzen nicht überschritten werden. 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70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0799" y="1927500"/>
            <a:ext cx="1630802" cy="163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4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" name="Google Shape;2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650" y="172050"/>
            <a:ext cx="4628552" cy="462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 descr="A picture containing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2"/>
          <p:cNvSpPr txBox="1"/>
          <p:nvPr/>
        </p:nvSpPr>
        <p:spPr>
          <a:xfrm>
            <a:off x="533400" y="457200"/>
            <a:ext cx="17997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Die Welt ist aus dem Gleichgewicht</a:t>
            </a: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32"/>
          <p:cNvSpPr txBox="1"/>
          <p:nvPr/>
        </p:nvSpPr>
        <p:spPr>
          <a:xfrm>
            <a:off x="533400" y="1614600"/>
            <a:ext cx="1622700" cy="18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Die heutige Weltwirtschaft lässt Milliarden von Menschen ohne lebensnotwendige Grundlagen “zurück” und überschreitet mehrere planetarische Grenzen.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33"/>
          <p:cNvCxnSpPr/>
          <p:nvPr/>
        </p:nvCxnSpPr>
        <p:spPr>
          <a:xfrm>
            <a:off x="5562600" y="40375"/>
            <a:ext cx="0" cy="5141100"/>
          </a:xfrm>
          <a:prstGeom prst="straightConnector1">
            <a:avLst/>
          </a:prstGeom>
          <a:noFill/>
          <a:ln w="28575" cap="rnd" cmpd="sng">
            <a:solidFill>
              <a:srgbClr val="44546A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50" name="Google Shape;250;p33"/>
          <p:cNvPicPr preferRelativeResize="0"/>
          <p:nvPr/>
        </p:nvPicPr>
        <p:blipFill rotWithShape="1">
          <a:blip r:embed="rId3">
            <a:alphaModFix/>
          </a:blip>
          <a:srcRect l="8303" t="8268" r="6792" b="10192"/>
          <a:stretch/>
        </p:blipFill>
        <p:spPr>
          <a:xfrm>
            <a:off x="6443039" y="1687255"/>
            <a:ext cx="1620086" cy="155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 rotWithShape="1">
          <a:blip r:embed="rId4">
            <a:alphaModFix/>
          </a:blip>
          <a:srcRect b="10112"/>
          <a:stretch/>
        </p:blipFill>
        <p:spPr>
          <a:xfrm>
            <a:off x="3012109" y="1600200"/>
            <a:ext cx="1726423" cy="1552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33"/>
          <p:cNvGrpSpPr/>
          <p:nvPr/>
        </p:nvGrpSpPr>
        <p:grpSpPr>
          <a:xfrm>
            <a:off x="5715000" y="3268449"/>
            <a:ext cx="3048000" cy="1151151"/>
            <a:chOff x="5715000" y="3268449"/>
            <a:chExt cx="3048000" cy="1151151"/>
          </a:xfrm>
        </p:grpSpPr>
        <p:pic>
          <p:nvPicPr>
            <p:cNvPr id="253" name="Google Shape;253;p33"/>
            <p:cNvPicPr preferRelativeResize="0"/>
            <p:nvPr/>
          </p:nvPicPr>
          <p:blipFill rotWithShape="1">
            <a:blip r:embed="rId5">
              <a:alphaModFix/>
            </a:blip>
            <a:srcRect l="19997" r="20003"/>
            <a:stretch/>
          </p:blipFill>
          <p:spPr>
            <a:xfrm>
              <a:off x="7570493" y="3268449"/>
              <a:ext cx="946001" cy="999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33"/>
            <p:cNvPicPr preferRelativeResize="0"/>
            <p:nvPr/>
          </p:nvPicPr>
          <p:blipFill rotWithShape="1">
            <a:blip r:embed="rId6">
              <a:alphaModFix/>
            </a:blip>
            <a:srcRect l="10000" r="10000"/>
            <a:stretch/>
          </p:blipFill>
          <p:spPr>
            <a:xfrm>
              <a:off x="5962437" y="3364921"/>
              <a:ext cx="1031938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33"/>
            <p:cNvSpPr txBox="1"/>
            <p:nvPr/>
          </p:nvSpPr>
          <p:spPr>
            <a:xfrm>
              <a:off x="57150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500" b="1">
                  <a:latin typeface="Roboto"/>
                  <a:ea typeface="Roboto"/>
                  <a:cs typeface="Roboto"/>
                  <a:sym typeface="Roboto"/>
                </a:rPr>
                <a:t>R</a:t>
              </a:r>
              <a:r>
                <a:rPr lang="en-GB" sz="15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egenerativ</a:t>
              </a:r>
              <a:endParaRPr sz="1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6" name="Google Shape;256;p33"/>
            <p:cNvSpPr txBox="1"/>
            <p:nvPr/>
          </p:nvSpPr>
          <p:spPr>
            <a:xfrm>
              <a:off x="72390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500" b="1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Distributiv</a:t>
              </a:r>
              <a:endParaRPr sz="15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7" name="Google Shape;257;p33"/>
          <p:cNvSpPr txBox="1"/>
          <p:nvPr/>
        </p:nvSpPr>
        <p:spPr>
          <a:xfrm>
            <a:off x="533400" y="1752600"/>
            <a:ext cx="17265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latin typeface="Roboto Light"/>
                <a:ea typeface="Roboto Light"/>
                <a:cs typeface="Roboto Light"/>
                <a:sym typeface="Roboto Light"/>
              </a:rPr>
              <a:t>Das erfordert eine Veränderung ihrer Dynamik - hin zu einem regenerativen und verteilungsorientierten Konzept. </a:t>
            </a: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58" name="Google Shape;258;p33"/>
          <p:cNvSpPr txBox="1"/>
          <p:nvPr/>
        </p:nvSpPr>
        <p:spPr>
          <a:xfrm>
            <a:off x="533400" y="3505200"/>
            <a:ext cx="1447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latin typeface="Roboto Light"/>
                <a:ea typeface="Roboto Light"/>
                <a:cs typeface="Roboto Light"/>
                <a:sym typeface="Roboto Light"/>
              </a:rPr>
              <a:t>Was </a:t>
            </a:r>
            <a:r>
              <a:rPr lang="en-GB" sz="1300" dirty="0" err="1">
                <a:latin typeface="Roboto Light"/>
                <a:ea typeface="Roboto Light"/>
                <a:cs typeface="Roboto Light"/>
                <a:sym typeface="Roboto Light"/>
              </a:rPr>
              <a:t>bedeuten</a:t>
            </a:r>
            <a:r>
              <a:rPr lang="en-GB" sz="1300" dirty="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latin typeface="Roboto Light"/>
                <a:ea typeface="Roboto Light"/>
                <a:cs typeface="Roboto Light"/>
                <a:sym typeface="Roboto Light"/>
              </a:rPr>
              <a:t>diese</a:t>
            </a:r>
            <a:r>
              <a:rPr lang="en-GB" sz="1300" dirty="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300" dirty="0" err="1">
                <a:latin typeface="Roboto Light"/>
                <a:ea typeface="Roboto Light"/>
                <a:cs typeface="Roboto Light"/>
                <a:sym typeface="Roboto Light"/>
              </a:rPr>
              <a:t>Grundsätze</a:t>
            </a:r>
            <a:r>
              <a:rPr lang="en-GB" sz="1300" dirty="0">
                <a:latin typeface="Roboto Light"/>
                <a:ea typeface="Roboto Light"/>
                <a:cs typeface="Roboto Light"/>
                <a:sym typeface="Roboto Light"/>
              </a:rPr>
              <a:t>?</a:t>
            </a:r>
            <a:endParaRPr sz="13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59" name="Google Shape;259;p33"/>
          <p:cNvGrpSpPr/>
          <p:nvPr/>
        </p:nvGrpSpPr>
        <p:grpSpPr>
          <a:xfrm>
            <a:off x="2362200" y="3348528"/>
            <a:ext cx="3048000" cy="1071072"/>
            <a:chOff x="2362200" y="3348528"/>
            <a:chExt cx="3048000" cy="1071072"/>
          </a:xfrm>
        </p:grpSpPr>
        <p:pic>
          <p:nvPicPr>
            <p:cNvPr id="260" name="Google Shape;260;p33"/>
            <p:cNvPicPr preferRelativeResize="0"/>
            <p:nvPr/>
          </p:nvPicPr>
          <p:blipFill rotWithShape="1">
            <a:blip r:embed="rId7">
              <a:alphaModFix/>
            </a:blip>
            <a:srcRect l="19997" r="20003"/>
            <a:stretch/>
          </p:blipFill>
          <p:spPr>
            <a:xfrm>
              <a:off x="2702935" y="3355275"/>
              <a:ext cx="863462" cy="863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33"/>
            <p:cNvPicPr preferRelativeResize="0"/>
            <p:nvPr/>
          </p:nvPicPr>
          <p:blipFill rotWithShape="1">
            <a:blip r:embed="rId8">
              <a:alphaModFix/>
            </a:blip>
            <a:srcRect l="19997" r="20003"/>
            <a:stretch/>
          </p:blipFill>
          <p:spPr>
            <a:xfrm>
              <a:off x="4245884" y="3348528"/>
              <a:ext cx="775961" cy="775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33"/>
            <p:cNvSpPr txBox="1"/>
            <p:nvPr/>
          </p:nvSpPr>
          <p:spPr>
            <a:xfrm>
              <a:off x="2362200" y="41148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500" b="1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lang="en-GB" sz="15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egenerativ</a:t>
              </a:r>
              <a:endParaRPr sz="1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3"/>
            <p:cNvSpPr txBox="1"/>
            <p:nvPr/>
          </p:nvSpPr>
          <p:spPr>
            <a:xfrm>
              <a:off x="3886200" y="4124057"/>
              <a:ext cx="15240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500" b="1" dirty="0" err="1">
                  <a:latin typeface="Roboto"/>
                  <a:ea typeface="Roboto"/>
                  <a:cs typeface="Roboto"/>
                  <a:sym typeface="Roboto"/>
                </a:rPr>
                <a:t>Trennend</a:t>
              </a:r>
              <a:endParaRPr sz="15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64" name="Google Shape;264;p33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5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533400" y="457200"/>
            <a:ext cx="1447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9E9E9E"/>
                </a:solidFill>
                <a:latin typeface="Roboto Light"/>
                <a:ea typeface="Roboto Light"/>
                <a:cs typeface="Roboto Light"/>
                <a:sym typeface="Roboto Light"/>
              </a:rPr>
              <a:t>Viele Unternehmen wollen zunehmend einen sozialen und ökologischen Zweck verfolgen.</a:t>
            </a:r>
            <a:endParaRPr sz="13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9E9E9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7" name="Google Shape;267;p33"/>
          <p:cNvSpPr/>
          <p:nvPr/>
        </p:nvSpPr>
        <p:spPr>
          <a:xfrm>
            <a:off x="5715000" y="231850"/>
            <a:ext cx="3200400" cy="1368300"/>
          </a:xfrm>
          <a:prstGeom prst="wedgeEllipseCallout">
            <a:avLst>
              <a:gd name="adj1" fmla="val 31282"/>
              <a:gd name="adj2" fmla="val 63623"/>
            </a:avLst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300" b="1">
                <a:latin typeface="Roboto"/>
                <a:ea typeface="Roboto"/>
                <a:cs typeface="Roboto"/>
                <a:sym typeface="Roboto"/>
              </a:rPr>
              <a:t>Wie viel gesellschaftlichen Mehrwert können wir durch dieses Unternehmen schaffen?</a:t>
            </a:r>
            <a:endParaRPr sz="13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33"/>
          <p:cNvSpPr/>
          <p:nvPr/>
        </p:nvSpPr>
        <p:spPr>
          <a:xfrm>
            <a:off x="2351300" y="565150"/>
            <a:ext cx="3054000" cy="1035000"/>
          </a:xfrm>
          <a:prstGeom prst="wedgeEllipseCallout">
            <a:avLst>
              <a:gd name="adj1" fmla="val -29922"/>
              <a:gd name="adj2" fmla="val 62934"/>
            </a:avLst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Wie viel finanziellen Wert können wir aus diesem Unternehmen ziehen?</a:t>
            </a: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Google Shape;273;p34"/>
          <p:cNvCxnSpPr/>
          <p:nvPr/>
        </p:nvCxnSpPr>
        <p:spPr>
          <a:xfrm>
            <a:off x="5562600" y="40375"/>
            <a:ext cx="0" cy="5141100"/>
          </a:xfrm>
          <a:prstGeom prst="straightConnector1">
            <a:avLst/>
          </a:prstGeom>
          <a:noFill/>
          <a:ln w="28575" cap="rnd" cmpd="sng">
            <a:solidFill>
              <a:srgbClr val="44546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4" name="Google Shape;274;p34"/>
          <p:cNvSpPr txBox="1"/>
          <p:nvPr/>
        </p:nvSpPr>
        <p:spPr>
          <a:xfrm>
            <a:off x="533400" y="457200"/>
            <a:ext cx="15768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Um die Zukunft zu verändern, muss die Dynamik verändert werden</a:t>
            </a: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5867400" y="3505200"/>
            <a:ext cx="274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Regenerativ</a:t>
            </a: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Arbeiten mit und innerhalb der Zyklen der lebendigen Welt</a:t>
            </a:r>
            <a:endParaRPr sz="1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76" name="Google Shape;276;p34"/>
          <p:cNvGrpSpPr/>
          <p:nvPr/>
        </p:nvGrpSpPr>
        <p:grpSpPr>
          <a:xfrm>
            <a:off x="5943600" y="609600"/>
            <a:ext cx="2590800" cy="2514600"/>
            <a:chOff x="5943600" y="609600"/>
            <a:chExt cx="2590800" cy="2514600"/>
          </a:xfrm>
        </p:grpSpPr>
        <p:cxnSp>
          <p:nvCxnSpPr>
            <p:cNvPr id="277" name="Google Shape;277;p34"/>
            <p:cNvCxnSpPr/>
            <p:nvPr/>
          </p:nvCxnSpPr>
          <p:spPr>
            <a:xfrm>
              <a:off x="7010400" y="914400"/>
              <a:ext cx="0" cy="381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8" name="Google Shape;278;p34"/>
            <p:cNvCxnSpPr/>
            <p:nvPr/>
          </p:nvCxnSpPr>
          <p:spPr>
            <a:xfrm>
              <a:off x="7010400" y="1676400"/>
              <a:ext cx="0" cy="3810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34"/>
            <p:cNvCxnSpPr/>
            <p:nvPr/>
          </p:nvCxnSpPr>
          <p:spPr>
            <a:xfrm>
              <a:off x="7010400" y="2438400"/>
              <a:ext cx="0" cy="381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80" name="Google Shape;280;p34"/>
            <p:cNvSpPr/>
            <p:nvPr/>
          </p:nvSpPr>
          <p:spPr>
            <a:xfrm rot="10800000" flipH="1">
              <a:off x="6934200" y="1981200"/>
              <a:ext cx="152400" cy="152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" name="Google Shape;281;p34"/>
            <p:cNvGrpSpPr/>
            <p:nvPr/>
          </p:nvGrpSpPr>
          <p:grpSpPr>
            <a:xfrm>
              <a:off x="5943600" y="1295400"/>
              <a:ext cx="1143000" cy="1143000"/>
              <a:chOff x="5867400" y="1600200"/>
              <a:chExt cx="1143000" cy="1143000"/>
            </a:xfrm>
          </p:grpSpPr>
          <p:sp>
            <p:nvSpPr>
              <p:cNvPr id="282" name="Google Shape;282;p34"/>
              <p:cNvSpPr/>
              <p:nvPr/>
            </p:nvSpPr>
            <p:spPr>
              <a:xfrm>
                <a:off x="5867400" y="1600200"/>
                <a:ext cx="1143000" cy="1143000"/>
              </a:xfrm>
              <a:prstGeom prst="arc">
                <a:avLst>
                  <a:gd name="adj1" fmla="val 2815868"/>
                  <a:gd name="adj2" fmla="val 18597434"/>
                </a:avLst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4"/>
              <p:cNvSpPr/>
              <p:nvPr/>
            </p:nvSpPr>
            <p:spPr>
              <a:xfrm rot="8622953" flipH="1">
                <a:off x="6766831" y="1708589"/>
                <a:ext cx="152588" cy="152588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84" name="Google Shape;284;p34"/>
            <p:cNvCxnSpPr/>
            <p:nvPr/>
          </p:nvCxnSpPr>
          <p:spPr>
            <a:xfrm>
              <a:off x="7467600" y="914400"/>
              <a:ext cx="0" cy="381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85" name="Google Shape;285;p34"/>
            <p:cNvCxnSpPr/>
            <p:nvPr/>
          </p:nvCxnSpPr>
          <p:spPr>
            <a:xfrm>
              <a:off x="7467600" y="1676400"/>
              <a:ext cx="0" cy="3810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34"/>
            <p:cNvCxnSpPr/>
            <p:nvPr/>
          </p:nvCxnSpPr>
          <p:spPr>
            <a:xfrm>
              <a:off x="7467600" y="2438400"/>
              <a:ext cx="0" cy="381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87" name="Google Shape;287;p34"/>
            <p:cNvSpPr/>
            <p:nvPr/>
          </p:nvSpPr>
          <p:spPr>
            <a:xfrm rot="10800000" flipH="1">
              <a:off x="7391400" y="1981200"/>
              <a:ext cx="152400" cy="152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34"/>
            <p:cNvGrpSpPr/>
            <p:nvPr/>
          </p:nvGrpSpPr>
          <p:grpSpPr>
            <a:xfrm flipH="1">
              <a:off x="7391400" y="1295400"/>
              <a:ext cx="1143000" cy="1143000"/>
              <a:chOff x="5867400" y="1600200"/>
              <a:chExt cx="1143000" cy="1143000"/>
            </a:xfrm>
          </p:grpSpPr>
          <p:sp>
            <p:nvSpPr>
              <p:cNvPr id="289" name="Google Shape;289;p34"/>
              <p:cNvSpPr/>
              <p:nvPr/>
            </p:nvSpPr>
            <p:spPr>
              <a:xfrm>
                <a:off x="5867400" y="1600200"/>
                <a:ext cx="1143000" cy="1143000"/>
              </a:xfrm>
              <a:prstGeom prst="arc">
                <a:avLst>
                  <a:gd name="adj1" fmla="val 2815868"/>
                  <a:gd name="adj2" fmla="val 18597434"/>
                </a:avLst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4"/>
              <p:cNvSpPr/>
              <p:nvPr/>
            </p:nvSpPr>
            <p:spPr>
              <a:xfrm rot="8622953" flipH="1">
                <a:off x="6766831" y="1708589"/>
                <a:ext cx="152588" cy="152588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1" name="Google Shape;291;p34"/>
            <p:cNvSpPr txBox="1"/>
            <p:nvPr/>
          </p:nvSpPr>
          <p:spPr>
            <a:xfrm>
              <a:off x="7010400" y="1371600"/>
              <a:ext cx="4572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000">
                  <a:latin typeface="Roboto Light"/>
                  <a:ea typeface="Roboto Light"/>
                  <a:cs typeface="Roboto Light"/>
                  <a:sym typeface="Roboto Light"/>
                </a:rPr>
                <a:t>make</a:t>
              </a:r>
              <a:endParaRPr sz="1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2" name="Google Shape;292;p34"/>
            <p:cNvSpPr txBox="1"/>
            <p:nvPr/>
          </p:nvSpPr>
          <p:spPr>
            <a:xfrm>
              <a:off x="7010400" y="609600"/>
              <a:ext cx="4572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000">
                  <a:latin typeface="Roboto Light"/>
                  <a:ea typeface="Roboto Light"/>
                  <a:cs typeface="Roboto Light"/>
                  <a:sym typeface="Roboto Light"/>
                </a:rPr>
                <a:t>take</a:t>
              </a:r>
              <a:endParaRPr sz="1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3" name="Google Shape;293;p34"/>
            <p:cNvSpPr txBox="1"/>
            <p:nvPr/>
          </p:nvSpPr>
          <p:spPr>
            <a:xfrm>
              <a:off x="7010400" y="2133600"/>
              <a:ext cx="4572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000">
                  <a:latin typeface="Roboto Light"/>
                  <a:ea typeface="Roboto Light"/>
                  <a:cs typeface="Roboto Light"/>
                  <a:sym typeface="Roboto Light"/>
                </a:rPr>
                <a:t>use</a:t>
              </a:r>
              <a:endParaRPr sz="10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4" name="Google Shape;294;p34"/>
            <p:cNvSpPr txBox="1"/>
            <p:nvPr/>
          </p:nvSpPr>
          <p:spPr>
            <a:xfrm>
              <a:off x="7010400" y="2895600"/>
              <a:ext cx="4572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000">
                  <a:highlight>
                    <a:schemeClr val="lt1"/>
                  </a:highlight>
                  <a:latin typeface="Roboto Light"/>
                  <a:ea typeface="Roboto Light"/>
                  <a:cs typeface="Roboto Light"/>
                  <a:sym typeface="Roboto Light"/>
                </a:rPr>
                <a:t>lose</a:t>
              </a:r>
              <a:endParaRPr sz="10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5" name="Google Shape;295;p34"/>
            <p:cNvSpPr txBox="1"/>
            <p:nvPr/>
          </p:nvSpPr>
          <p:spPr>
            <a:xfrm>
              <a:off x="5943600" y="1524000"/>
              <a:ext cx="11430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900" b="1">
                  <a:latin typeface="Roboto"/>
                  <a:ea typeface="Roboto"/>
                  <a:cs typeface="Roboto"/>
                  <a:sym typeface="Roboto"/>
                </a:rPr>
                <a:t>regenerieren/ erneuern</a:t>
              </a:r>
              <a:endParaRPr sz="9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900">
                  <a:latin typeface="Roboto Light"/>
                  <a:ea typeface="Roboto Light"/>
                  <a:cs typeface="Roboto Light"/>
                  <a:sym typeface="Roboto Light"/>
                </a:rPr>
                <a:t>biologischer</a:t>
              </a:r>
              <a:endParaRPr sz="9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900">
                  <a:latin typeface="Roboto Light"/>
                  <a:ea typeface="Roboto Light"/>
                  <a:cs typeface="Roboto Light"/>
                  <a:sym typeface="Roboto Light"/>
                </a:rPr>
                <a:t>Materialien</a:t>
              </a:r>
              <a:endParaRPr sz="9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296" name="Google Shape;296;p34"/>
            <p:cNvSpPr txBox="1"/>
            <p:nvPr/>
          </p:nvSpPr>
          <p:spPr>
            <a:xfrm>
              <a:off x="7391400" y="1524000"/>
              <a:ext cx="11430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900" b="1">
                  <a:latin typeface="Roboto"/>
                  <a:ea typeface="Roboto"/>
                  <a:cs typeface="Roboto"/>
                  <a:sym typeface="Roboto"/>
                </a:rPr>
                <a:t>restore/ wiederherstellen</a:t>
              </a:r>
              <a:endParaRPr sz="900" b="1"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900">
                  <a:latin typeface="Roboto Light"/>
                  <a:ea typeface="Roboto Light"/>
                  <a:cs typeface="Roboto Light"/>
                  <a:sym typeface="Roboto Light"/>
                </a:rPr>
                <a:t>technischer</a:t>
              </a:r>
              <a:endParaRPr sz="900"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900">
                  <a:latin typeface="Roboto Light"/>
                  <a:ea typeface="Roboto Light"/>
                  <a:cs typeface="Roboto Light"/>
                  <a:sym typeface="Roboto Light"/>
                </a:rPr>
                <a:t>Materialien</a:t>
              </a:r>
              <a:endParaRPr sz="9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297" name="Google Shape;297;p34"/>
          <p:cNvSpPr txBox="1"/>
          <p:nvPr/>
        </p:nvSpPr>
        <p:spPr>
          <a:xfrm>
            <a:off x="2514600" y="3505200"/>
            <a:ext cx="274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Degenerativ</a:t>
            </a: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Das lebenserhaltende System der Erde zerstörend</a:t>
            </a:r>
            <a:endParaRPr sz="1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98" name="Google Shape;298;p34"/>
          <p:cNvGrpSpPr/>
          <p:nvPr/>
        </p:nvGrpSpPr>
        <p:grpSpPr>
          <a:xfrm>
            <a:off x="3581400" y="609600"/>
            <a:ext cx="609600" cy="2514600"/>
            <a:chOff x="3581400" y="609600"/>
            <a:chExt cx="609600" cy="2514600"/>
          </a:xfrm>
        </p:grpSpPr>
        <p:cxnSp>
          <p:nvCxnSpPr>
            <p:cNvPr id="299" name="Google Shape;299;p34"/>
            <p:cNvCxnSpPr/>
            <p:nvPr/>
          </p:nvCxnSpPr>
          <p:spPr>
            <a:xfrm>
              <a:off x="3657600" y="1676400"/>
              <a:ext cx="0" cy="3810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0" name="Google Shape;300;p34"/>
            <p:cNvSpPr/>
            <p:nvPr/>
          </p:nvSpPr>
          <p:spPr>
            <a:xfrm rot="10800000" flipH="1">
              <a:off x="3581400" y="1981200"/>
              <a:ext cx="152400" cy="152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1" name="Google Shape;301;p34"/>
            <p:cNvGrpSpPr/>
            <p:nvPr/>
          </p:nvGrpSpPr>
          <p:grpSpPr>
            <a:xfrm>
              <a:off x="4038600" y="1676400"/>
              <a:ext cx="152400" cy="457200"/>
              <a:chOff x="4038600" y="1676400"/>
              <a:chExt cx="152400" cy="457200"/>
            </a:xfrm>
          </p:grpSpPr>
          <p:cxnSp>
            <p:nvCxnSpPr>
              <p:cNvPr id="302" name="Google Shape;302;p34"/>
              <p:cNvCxnSpPr/>
              <p:nvPr/>
            </p:nvCxnSpPr>
            <p:spPr>
              <a:xfrm>
                <a:off x="4114800" y="1676400"/>
                <a:ext cx="0" cy="3810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03" name="Google Shape;303;p34"/>
              <p:cNvSpPr/>
              <p:nvPr/>
            </p:nvSpPr>
            <p:spPr>
              <a:xfrm rot="10800000" flipH="1">
                <a:off x="4038600" y="1981200"/>
                <a:ext cx="152400" cy="152400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4" name="Google Shape;304;p34"/>
            <p:cNvSpPr txBox="1"/>
            <p:nvPr/>
          </p:nvSpPr>
          <p:spPr>
            <a:xfrm>
              <a:off x="3657600" y="1371600"/>
              <a:ext cx="4572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100">
                  <a:latin typeface="Roboto Light"/>
                  <a:ea typeface="Roboto Light"/>
                  <a:cs typeface="Roboto Light"/>
                  <a:sym typeface="Roboto Light"/>
                </a:rPr>
                <a:t>make</a:t>
              </a:r>
              <a:endParaRPr sz="11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5" name="Google Shape;305;p34"/>
            <p:cNvSpPr txBox="1"/>
            <p:nvPr/>
          </p:nvSpPr>
          <p:spPr>
            <a:xfrm>
              <a:off x="3657600" y="609600"/>
              <a:ext cx="4572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100">
                  <a:latin typeface="Roboto Light"/>
                  <a:ea typeface="Roboto Light"/>
                  <a:cs typeface="Roboto Light"/>
                  <a:sym typeface="Roboto Light"/>
                </a:rPr>
                <a:t>take</a:t>
              </a:r>
              <a:endParaRPr sz="11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6" name="Google Shape;306;p34"/>
            <p:cNvSpPr txBox="1"/>
            <p:nvPr/>
          </p:nvSpPr>
          <p:spPr>
            <a:xfrm>
              <a:off x="3657600" y="2133600"/>
              <a:ext cx="4572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100">
                  <a:latin typeface="Roboto Light"/>
                  <a:ea typeface="Roboto Light"/>
                  <a:cs typeface="Roboto Light"/>
                  <a:sym typeface="Roboto Light"/>
                </a:rPr>
                <a:t>use</a:t>
              </a:r>
              <a:endParaRPr sz="11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07" name="Google Shape;307;p34"/>
            <p:cNvSpPr txBox="1"/>
            <p:nvPr/>
          </p:nvSpPr>
          <p:spPr>
            <a:xfrm>
              <a:off x="3657600" y="2895600"/>
              <a:ext cx="4572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100">
                  <a:latin typeface="Roboto Light"/>
                  <a:ea typeface="Roboto Light"/>
                  <a:cs typeface="Roboto Light"/>
                  <a:sym typeface="Roboto Light"/>
                </a:rPr>
                <a:t>lose</a:t>
              </a:r>
              <a:endParaRPr sz="11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grpSp>
          <p:nvGrpSpPr>
            <p:cNvPr id="308" name="Google Shape;308;p34"/>
            <p:cNvGrpSpPr/>
            <p:nvPr/>
          </p:nvGrpSpPr>
          <p:grpSpPr>
            <a:xfrm>
              <a:off x="4038600" y="914400"/>
              <a:ext cx="152400" cy="457200"/>
              <a:chOff x="4038600" y="1676400"/>
              <a:chExt cx="152400" cy="457200"/>
            </a:xfrm>
          </p:grpSpPr>
          <p:cxnSp>
            <p:nvCxnSpPr>
              <p:cNvPr id="309" name="Google Shape;309;p34"/>
              <p:cNvCxnSpPr/>
              <p:nvPr/>
            </p:nvCxnSpPr>
            <p:spPr>
              <a:xfrm>
                <a:off x="4114800" y="1676400"/>
                <a:ext cx="0" cy="3810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0" name="Google Shape;310;p34"/>
              <p:cNvSpPr/>
              <p:nvPr/>
            </p:nvSpPr>
            <p:spPr>
              <a:xfrm rot="10800000" flipH="1">
                <a:off x="4038600" y="1981200"/>
                <a:ext cx="152400" cy="152400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" name="Google Shape;311;p34"/>
            <p:cNvGrpSpPr/>
            <p:nvPr/>
          </p:nvGrpSpPr>
          <p:grpSpPr>
            <a:xfrm>
              <a:off x="4038600" y="2438400"/>
              <a:ext cx="152400" cy="457200"/>
              <a:chOff x="4038600" y="1676400"/>
              <a:chExt cx="152400" cy="457200"/>
            </a:xfrm>
          </p:grpSpPr>
          <p:cxnSp>
            <p:nvCxnSpPr>
              <p:cNvPr id="312" name="Google Shape;312;p34"/>
              <p:cNvCxnSpPr/>
              <p:nvPr/>
            </p:nvCxnSpPr>
            <p:spPr>
              <a:xfrm>
                <a:off x="4114800" y="1676400"/>
                <a:ext cx="0" cy="3810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3" name="Google Shape;313;p34"/>
              <p:cNvSpPr/>
              <p:nvPr/>
            </p:nvSpPr>
            <p:spPr>
              <a:xfrm rot="10800000" flipH="1">
                <a:off x="4038600" y="1981200"/>
                <a:ext cx="152400" cy="152400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34"/>
            <p:cNvGrpSpPr/>
            <p:nvPr/>
          </p:nvGrpSpPr>
          <p:grpSpPr>
            <a:xfrm>
              <a:off x="3581400" y="914400"/>
              <a:ext cx="152400" cy="457200"/>
              <a:chOff x="4038600" y="1676400"/>
              <a:chExt cx="152400" cy="457200"/>
            </a:xfrm>
          </p:grpSpPr>
          <p:cxnSp>
            <p:nvCxnSpPr>
              <p:cNvPr id="315" name="Google Shape;315;p34"/>
              <p:cNvCxnSpPr/>
              <p:nvPr/>
            </p:nvCxnSpPr>
            <p:spPr>
              <a:xfrm>
                <a:off x="4114800" y="1676400"/>
                <a:ext cx="0" cy="3810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6" name="Google Shape;316;p34"/>
              <p:cNvSpPr/>
              <p:nvPr/>
            </p:nvSpPr>
            <p:spPr>
              <a:xfrm rot="10800000" flipH="1">
                <a:off x="4038600" y="1981200"/>
                <a:ext cx="152400" cy="152400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" name="Google Shape;317;p34"/>
            <p:cNvGrpSpPr/>
            <p:nvPr/>
          </p:nvGrpSpPr>
          <p:grpSpPr>
            <a:xfrm>
              <a:off x="3581400" y="2438400"/>
              <a:ext cx="152400" cy="457200"/>
              <a:chOff x="4038600" y="1676400"/>
              <a:chExt cx="152400" cy="457200"/>
            </a:xfrm>
          </p:grpSpPr>
          <p:cxnSp>
            <p:nvCxnSpPr>
              <p:cNvPr id="318" name="Google Shape;318;p34"/>
              <p:cNvCxnSpPr/>
              <p:nvPr/>
            </p:nvCxnSpPr>
            <p:spPr>
              <a:xfrm>
                <a:off x="4114800" y="1676400"/>
                <a:ext cx="0" cy="3810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9" name="Google Shape;319;p34"/>
              <p:cNvSpPr/>
              <p:nvPr/>
            </p:nvSpPr>
            <p:spPr>
              <a:xfrm rot="10800000" flipH="1">
                <a:off x="4038600" y="1981200"/>
                <a:ext cx="152400" cy="152400"/>
              </a:xfrm>
              <a:prstGeom prst="triangl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0" name="Google Shape;320;p34"/>
          <p:cNvGrpSpPr/>
          <p:nvPr/>
        </p:nvGrpSpPr>
        <p:grpSpPr>
          <a:xfrm>
            <a:off x="5257800" y="2209800"/>
            <a:ext cx="838200" cy="914400"/>
            <a:chOff x="5029200" y="2286000"/>
            <a:chExt cx="838200" cy="914400"/>
          </a:xfrm>
        </p:grpSpPr>
        <p:sp>
          <p:nvSpPr>
            <p:cNvPr id="321" name="Google Shape;321;p34"/>
            <p:cNvSpPr/>
            <p:nvPr/>
          </p:nvSpPr>
          <p:spPr>
            <a:xfrm>
              <a:off x="5029200" y="2438400"/>
              <a:ext cx="457200" cy="6096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 rot="5400000">
              <a:off x="5181600" y="2514600"/>
              <a:ext cx="914400" cy="4572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3" name="Google Shape;323;p34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4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6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/>
          <p:nvPr/>
        </p:nvSpPr>
        <p:spPr>
          <a:xfrm>
            <a:off x="2286000" y="23622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Landschaftszerstörung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35" descr="Screen Shot 2018-10-18 at 11.35.27.jpg"/>
          <p:cNvPicPr preferRelativeResize="0"/>
          <p:nvPr/>
        </p:nvPicPr>
        <p:blipFill rotWithShape="1">
          <a:blip r:embed="rId3">
            <a:alphaModFix/>
          </a:blip>
          <a:srcRect l="5083" t="-340" r="11038" b="339"/>
          <a:stretch/>
        </p:blipFill>
        <p:spPr>
          <a:xfrm>
            <a:off x="2286000" y="914400"/>
            <a:ext cx="2133601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5" descr="Screen Shot 2020-07-07 at 13.15.37.jpg"/>
          <p:cNvPicPr preferRelativeResize="0"/>
          <p:nvPr/>
        </p:nvPicPr>
        <p:blipFill rotWithShape="1">
          <a:blip r:embed="rId4">
            <a:alphaModFix/>
          </a:blip>
          <a:srcRect l="32022" r="3310"/>
          <a:stretch/>
        </p:blipFill>
        <p:spPr>
          <a:xfrm>
            <a:off x="6705600" y="888200"/>
            <a:ext cx="2133602" cy="14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 descr="Screen Shot 2018-10-18 at 11.26.17.jpg"/>
          <p:cNvPicPr preferRelativeResize="0"/>
          <p:nvPr/>
        </p:nvPicPr>
        <p:blipFill rotWithShape="1">
          <a:blip r:embed="rId5">
            <a:alphaModFix/>
          </a:blip>
          <a:srcRect l="16412" t="2634" r="12443" b="16537"/>
          <a:stretch/>
        </p:blipFill>
        <p:spPr>
          <a:xfrm>
            <a:off x="2286000" y="2743200"/>
            <a:ext cx="21336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 rotWithShape="1">
          <a:blip r:embed="rId6">
            <a:alphaModFix/>
          </a:blip>
          <a:srcRect l="18685" b="6768"/>
          <a:stretch/>
        </p:blipFill>
        <p:spPr>
          <a:xfrm>
            <a:off x="6705600" y="2743200"/>
            <a:ext cx="21336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5"/>
          <p:cNvSpPr txBox="1"/>
          <p:nvPr/>
        </p:nvSpPr>
        <p:spPr>
          <a:xfrm>
            <a:off x="4495799" y="23622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</a:rPr>
              <a:t>Keine Entwaldung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35"/>
          <p:cNvSpPr txBox="1"/>
          <p:nvPr/>
        </p:nvSpPr>
        <p:spPr>
          <a:xfrm>
            <a:off x="6705599" y="23622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Regeneration von Boden &amp; Biodiversität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5"/>
          <p:cNvSpPr txBox="1"/>
          <p:nvPr/>
        </p:nvSpPr>
        <p:spPr>
          <a:xfrm>
            <a:off x="2286000" y="41910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Eingebaute Sollbruchstellen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4495799" y="41910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</a:rPr>
              <a:t>100% recyclebar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35"/>
          <p:cNvSpPr txBox="1"/>
          <p:nvPr/>
        </p:nvSpPr>
        <p:spPr>
          <a:xfrm>
            <a:off x="6705599" y="41910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Reparatur &amp; modulare Bauweise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5"/>
          <p:cNvSpPr/>
          <p:nvPr/>
        </p:nvSpPr>
        <p:spPr>
          <a:xfrm>
            <a:off x="4495800" y="914400"/>
            <a:ext cx="2133600" cy="144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5"/>
          <p:cNvSpPr txBox="1"/>
          <p:nvPr/>
        </p:nvSpPr>
        <p:spPr>
          <a:xfrm>
            <a:off x="4495800" y="459900"/>
            <a:ext cx="21336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Nachhaltig</a:t>
            </a:r>
            <a:endParaRPr sz="15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41" name="Google Shape;341;p35"/>
          <p:cNvPicPr preferRelativeResize="0"/>
          <p:nvPr/>
        </p:nvPicPr>
        <p:blipFill rotWithShape="1">
          <a:blip r:embed="rId7">
            <a:alphaModFix/>
          </a:blip>
          <a:srcRect l="19997" r="20003"/>
          <a:stretch/>
        </p:blipFill>
        <p:spPr>
          <a:xfrm>
            <a:off x="2514600" y="430924"/>
            <a:ext cx="4571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5"/>
          <p:cNvPicPr preferRelativeResize="0"/>
          <p:nvPr/>
        </p:nvPicPr>
        <p:blipFill rotWithShape="1">
          <a:blip r:embed="rId8">
            <a:alphaModFix/>
          </a:blip>
          <a:srcRect l="10000" r="10000"/>
          <a:stretch/>
        </p:blipFill>
        <p:spPr>
          <a:xfrm>
            <a:off x="6918068" y="483201"/>
            <a:ext cx="473332" cy="354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5"/>
          <p:cNvSpPr txBox="1"/>
          <p:nvPr/>
        </p:nvSpPr>
        <p:spPr>
          <a:xfrm>
            <a:off x="2895599" y="459900"/>
            <a:ext cx="12954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Degenerativ</a:t>
            </a:r>
            <a:endParaRPr sz="15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5"/>
          <p:cNvSpPr txBox="1"/>
          <p:nvPr/>
        </p:nvSpPr>
        <p:spPr>
          <a:xfrm>
            <a:off x="7467600" y="459900"/>
            <a:ext cx="12954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Regenerativ</a:t>
            </a:r>
            <a:endParaRPr sz="15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5" name="Google Shape;345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5800" y="2743200"/>
            <a:ext cx="21336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5"/>
          <p:cNvPicPr preferRelativeResize="0"/>
          <p:nvPr/>
        </p:nvPicPr>
        <p:blipFill rotWithShape="1">
          <a:blip r:embed="rId10">
            <a:alphaModFix/>
          </a:blip>
          <a:srcRect l="41186"/>
          <a:stretch/>
        </p:blipFill>
        <p:spPr>
          <a:xfrm>
            <a:off x="4495800" y="877650"/>
            <a:ext cx="2133600" cy="14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5" descr="A picture containing 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7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35"/>
          <p:cNvSpPr txBox="1"/>
          <p:nvPr/>
        </p:nvSpPr>
        <p:spPr>
          <a:xfrm>
            <a:off x="381000" y="457200"/>
            <a:ext cx="16764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Es ist an der Zeit, über das Streben nach "Nachhaltigkeit" hinauszugehen. 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Es reicht mit den Worten des Designers Bill McDonough nicht mehr aus "100 % weniger schlecht" zu sein.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Angesichts des Ausmaßes der Zerstörung der lebendigen Welt ist es jetzt wichtig, zu reparieren, wieder- zuverwenden, wieder- herzustellen und zu regenerieren.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" name="Google Shape;354;p36"/>
          <p:cNvCxnSpPr/>
          <p:nvPr/>
        </p:nvCxnSpPr>
        <p:spPr>
          <a:xfrm>
            <a:off x="5562600" y="40375"/>
            <a:ext cx="0" cy="5141100"/>
          </a:xfrm>
          <a:prstGeom prst="straightConnector1">
            <a:avLst/>
          </a:prstGeom>
          <a:noFill/>
          <a:ln w="28575" cap="rnd" cmpd="sng">
            <a:solidFill>
              <a:srgbClr val="44546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5" name="Google Shape;355;p36"/>
          <p:cNvSpPr txBox="1"/>
          <p:nvPr/>
        </p:nvSpPr>
        <p:spPr>
          <a:xfrm>
            <a:off x="533400" y="457200"/>
            <a:ext cx="14478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Um die Zukunft zu verändern, muss die Dynamik verändert werden</a:t>
            </a: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6"/>
          <p:cNvSpPr txBox="1"/>
          <p:nvPr/>
        </p:nvSpPr>
        <p:spPr>
          <a:xfrm>
            <a:off x="5867400" y="3505200"/>
            <a:ext cx="274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AT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Distributiv</a:t>
            </a:r>
            <a:endParaRPr sz="15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Chancen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und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Werte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allen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teilen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, die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sie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mitgestalten</a:t>
            </a:r>
            <a:endParaRPr sz="15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7" name="Google Shape;357;p36"/>
          <p:cNvSpPr txBox="1"/>
          <p:nvPr/>
        </p:nvSpPr>
        <p:spPr>
          <a:xfrm>
            <a:off x="2514600" y="3505200"/>
            <a:ext cx="274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 err="1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Trennend</a:t>
            </a:r>
            <a:r>
              <a:rPr lang="en-GB" sz="1500" b="1" dirty="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Chancen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und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Werte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in den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Händen</a:t>
            </a:r>
            <a:r>
              <a:rPr lang="en-GB" sz="15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von </a:t>
            </a:r>
            <a:r>
              <a:rPr lang="en-GB" sz="15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wenigen</a:t>
            </a:r>
            <a:endParaRPr sz="15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58" name="Google Shape;3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197" y="990600"/>
            <a:ext cx="2207226" cy="201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4600" y="1103949"/>
            <a:ext cx="1867085" cy="1811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36"/>
          <p:cNvGrpSpPr/>
          <p:nvPr/>
        </p:nvGrpSpPr>
        <p:grpSpPr>
          <a:xfrm>
            <a:off x="5257800" y="2209800"/>
            <a:ext cx="838200" cy="914400"/>
            <a:chOff x="5029200" y="2286000"/>
            <a:chExt cx="838200" cy="914400"/>
          </a:xfrm>
        </p:grpSpPr>
        <p:sp>
          <p:nvSpPr>
            <p:cNvPr id="361" name="Google Shape;361;p36"/>
            <p:cNvSpPr/>
            <p:nvPr/>
          </p:nvSpPr>
          <p:spPr>
            <a:xfrm>
              <a:off x="5029200" y="2438400"/>
              <a:ext cx="457200" cy="6096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6"/>
            <p:cNvSpPr/>
            <p:nvPr/>
          </p:nvSpPr>
          <p:spPr>
            <a:xfrm rot="5400000">
              <a:off x="5181600" y="2514600"/>
              <a:ext cx="914400" cy="4572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3" name="Google Shape;363;p36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6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8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"/>
          <p:cNvSpPr txBox="1"/>
          <p:nvPr/>
        </p:nvSpPr>
        <p:spPr>
          <a:xfrm>
            <a:off x="2286000" y="41910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Aggressive Durchsetzung von Patenten</a:t>
            </a: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4495800" y="41910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000" b="1">
                <a:solidFill>
                  <a:schemeClr val="dk1"/>
                </a:solidFill>
              </a:rPr>
              <a:t>Technologie-Partnerschaften</a:t>
            </a: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6705600" y="41910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Open-Source-Design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7"/>
          <p:cNvSpPr txBox="1"/>
          <p:nvPr/>
        </p:nvSpPr>
        <p:spPr>
          <a:xfrm>
            <a:off x="2286000" y="23622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Armutslöhne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7"/>
          <p:cNvSpPr txBox="1"/>
          <p:nvPr/>
        </p:nvSpPr>
        <p:spPr>
          <a:xfrm>
            <a:off x="4495798" y="23622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100" b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Existenzsichernde Löhne</a:t>
            </a:r>
            <a:endParaRPr sz="1000" b="1">
              <a:solidFill>
                <a:schemeClr val="dk1"/>
              </a:solidFill>
            </a:endParaRPr>
          </a:p>
        </p:txBody>
      </p:sp>
      <p:sp>
        <p:nvSpPr>
          <p:cNvPr id="374" name="Google Shape;374;p37"/>
          <p:cNvSpPr txBox="1"/>
          <p:nvPr/>
        </p:nvSpPr>
        <p:spPr>
          <a:xfrm>
            <a:off x="6705600" y="2362200"/>
            <a:ext cx="2133600" cy="304800"/>
          </a:xfrm>
          <a:prstGeom prst="rect">
            <a:avLst/>
          </a:prstGeom>
          <a:solidFill>
            <a:srgbClr val="F4D3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Existenzsichernde Löhne und Gewinnbeteiligung</a:t>
            </a:r>
            <a:endParaRPr sz="1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5" name="Google Shape;375;p37"/>
          <p:cNvSpPr txBox="1"/>
          <p:nvPr/>
        </p:nvSpPr>
        <p:spPr>
          <a:xfrm>
            <a:off x="4495800" y="459900"/>
            <a:ext cx="21336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Inklusiv</a:t>
            </a:r>
            <a:endParaRPr sz="1500" i="0" u="none" strike="noStrike" cap="non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76" name="Google Shape;376;p37"/>
          <p:cNvPicPr preferRelativeResize="0"/>
          <p:nvPr/>
        </p:nvPicPr>
        <p:blipFill rotWithShape="1">
          <a:blip r:embed="rId3">
            <a:alphaModFix/>
          </a:blip>
          <a:srcRect l="19997" r="20003"/>
          <a:stretch/>
        </p:blipFill>
        <p:spPr>
          <a:xfrm>
            <a:off x="2734441" y="404648"/>
            <a:ext cx="457201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7"/>
          <p:cNvSpPr txBox="1"/>
          <p:nvPr/>
        </p:nvSpPr>
        <p:spPr>
          <a:xfrm>
            <a:off x="3226676" y="459900"/>
            <a:ext cx="10317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Trennend</a:t>
            </a:r>
            <a:endParaRPr sz="15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78" name="Google Shape;378;p37"/>
          <p:cNvGrpSpPr/>
          <p:nvPr/>
        </p:nvGrpSpPr>
        <p:grpSpPr>
          <a:xfrm>
            <a:off x="6950198" y="402908"/>
            <a:ext cx="1812802" cy="493975"/>
            <a:chOff x="6950198" y="402908"/>
            <a:chExt cx="1812802" cy="493975"/>
          </a:xfrm>
        </p:grpSpPr>
        <p:pic>
          <p:nvPicPr>
            <p:cNvPr id="379" name="Google Shape;379;p37"/>
            <p:cNvPicPr preferRelativeResize="0"/>
            <p:nvPr/>
          </p:nvPicPr>
          <p:blipFill rotWithShape="1">
            <a:blip r:embed="rId4">
              <a:alphaModFix/>
            </a:blip>
            <a:srcRect l="19997" r="20003"/>
            <a:stretch/>
          </p:blipFill>
          <p:spPr>
            <a:xfrm>
              <a:off x="6950198" y="402908"/>
              <a:ext cx="467479" cy="49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37"/>
            <p:cNvSpPr txBox="1"/>
            <p:nvPr/>
          </p:nvSpPr>
          <p:spPr>
            <a:xfrm>
              <a:off x="7467600" y="459900"/>
              <a:ext cx="1295400" cy="3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500" b="1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Distributiv</a:t>
              </a:r>
              <a:endParaRPr sz="15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81" name="Google Shape;381;p37"/>
          <p:cNvPicPr preferRelativeResize="0"/>
          <p:nvPr/>
        </p:nvPicPr>
        <p:blipFill rotWithShape="1">
          <a:blip r:embed="rId5">
            <a:alphaModFix/>
          </a:blip>
          <a:srcRect b="17280"/>
          <a:stretch/>
        </p:blipFill>
        <p:spPr>
          <a:xfrm>
            <a:off x="4495799" y="914400"/>
            <a:ext cx="2133601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7"/>
          <p:cNvPicPr preferRelativeResize="0"/>
          <p:nvPr/>
        </p:nvPicPr>
        <p:blipFill rotWithShape="1">
          <a:blip r:embed="rId6">
            <a:alphaModFix/>
          </a:blip>
          <a:srcRect t="2500" r="27646" b="2415"/>
          <a:stretch/>
        </p:blipFill>
        <p:spPr>
          <a:xfrm>
            <a:off x="6705600" y="2743200"/>
            <a:ext cx="2133601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7">
            <a:alphaModFix/>
          </a:blip>
          <a:srcRect r="1777"/>
          <a:stretch/>
        </p:blipFill>
        <p:spPr>
          <a:xfrm>
            <a:off x="2285999" y="2743199"/>
            <a:ext cx="2133601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347" y="4572000"/>
            <a:ext cx="918106" cy="49780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7"/>
          <p:cNvSpPr txBox="1"/>
          <p:nvPr/>
        </p:nvSpPr>
        <p:spPr>
          <a:xfrm>
            <a:off x="8534400" y="4800600"/>
            <a:ext cx="38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1">
                <a:latin typeface="Roboto"/>
                <a:ea typeface="Roboto"/>
                <a:cs typeface="Roboto"/>
                <a:sym typeface="Roboto"/>
              </a:rPr>
              <a:t>9</a:t>
            </a:fld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37"/>
          <p:cNvSpPr txBox="1"/>
          <p:nvPr/>
        </p:nvSpPr>
        <p:spPr>
          <a:xfrm>
            <a:off x="354250" y="457200"/>
            <a:ext cx="16269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Die Wirtschaft muss mehr als nur "inklusiv" werden. 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Es reicht nicht aus, nur das Minimum zu bieten, das die Menschen für ein menschenwürdiges Leben brauchen.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Das globale Ausmaß von Ungleichheit und Marginalisierung erfordert Unternehmen, die sich dafür einsetzen, Werte und Chancen mit allen zu teilen, die sie mitgestalten.</a:t>
            </a: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87" name="Google Shape;387;p37"/>
          <p:cNvPicPr preferRelativeResize="0"/>
          <p:nvPr/>
        </p:nvPicPr>
        <p:blipFill rotWithShape="1">
          <a:blip r:embed="rId9">
            <a:alphaModFix/>
          </a:blip>
          <a:srcRect t="16310" r="27849" b="3695"/>
          <a:stretch/>
        </p:blipFill>
        <p:spPr>
          <a:xfrm>
            <a:off x="2286000" y="914400"/>
            <a:ext cx="2133600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 rotWithShape="1">
          <a:blip r:embed="rId10">
            <a:alphaModFix/>
          </a:blip>
          <a:srcRect l="20961" t="32681" r="25659" b="4043"/>
          <a:stretch/>
        </p:blipFill>
        <p:spPr>
          <a:xfrm>
            <a:off x="4495800" y="914400"/>
            <a:ext cx="21336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95800" y="2743200"/>
            <a:ext cx="2133601" cy="1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7"/>
          <p:cNvPicPr preferRelativeResize="0"/>
          <p:nvPr/>
        </p:nvPicPr>
        <p:blipFill rotWithShape="1">
          <a:blip r:embed="rId12">
            <a:alphaModFix/>
          </a:blip>
          <a:srcRect l="14288" t="2453" b="2444"/>
          <a:stretch/>
        </p:blipFill>
        <p:spPr>
          <a:xfrm>
            <a:off x="6705600" y="914400"/>
            <a:ext cx="21336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3DD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1615</Words>
  <Application>Microsoft Macintosh PowerPoint</Application>
  <PresentationFormat>Bildschirmpräsentation (16:9)</PresentationFormat>
  <Paragraphs>310</Paragraphs>
  <Slides>21</Slides>
  <Notes>20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30" baseType="lpstr">
      <vt:lpstr>Arial</vt:lpstr>
      <vt:lpstr>Roboto</vt:lpstr>
      <vt:lpstr>Calibri</vt:lpstr>
      <vt:lpstr>Montserrat</vt:lpstr>
      <vt:lpstr>Poppins SemiBold</vt:lpstr>
      <vt:lpstr>Roboto Light</vt:lpstr>
      <vt:lpstr>Caveat</vt:lpstr>
      <vt:lpstr>Simple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2030 SDGs Game  Termine im Herbst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Norbert Kraus</cp:lastModifiedBy>
  <cp:revision>2</cp:revision>
  <dcterms:modified xsi:type="dcterms:W3CDTF">2023-08-30T21:12:17Z</dcterms:modified>
</cp:coreProperties>
</file>