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4" r:id="rId3"/>
    <p:sldId id="257" r:id="rId4"/>
    <p:sldId id="361" r:id="rId5"/>
    <p:sldId id="401" r:id="rId6"/>
    <p:sldId id="362" r:id="rId7"/>
    <p:sldId id="363" r:id="rId8"/>
    <p:sldId id="365" r:id="rId9"/>
    <p:sldId id="377" r:id="rId10"/>
    <p:sldId id="402" r:id="rId11"/>
    <p:sldId id="379" r:id="rId12"/>
    <p:sldId id="391" r:id="rId13"/>
    <p:sldId id="413" r:id="rId14"/>
    <p:sldId id="400" r:id="rId15"/>
    <p:sldId id="403" r:id="rId16"/>
    <p:sldId id="408" r:id="rId17"/>
    <p:sldId id="414" r:id="rId18"/>
    <p:sldId id="398" r:id="rId19"/>
    <p:sldId id="392" r:id="rId20"/>
    <p:sldId id="425" r:id="rId21"/>
    <p:sldId id="415" r:id="rId22"/>
    <p:sldId id="393" r:id="rId23"/>
    <p:sldId id="380" r:id="rId24"/>
    <p:sldId id="381" r:id="rId25"/>
    <p:sldId id="382" r:id="rId26"/>
    <p:sldId id="383" r:id="rId27"/>
    <p:sldId id="406" r:id="rId28"/>
    <p:sldId id="405" r:id="rId29"/>
    <p:sldId id="368" r:id="rId30"/>
    <p:sldId id="366" r:id="rId31"/>
    <p:sldId id="367" r:id="rId32"/>
    <p:sldId id="369" r:id="rId33"/>
    <p:sldId id="416" r:id="rId34"/>
    <p:sldId id="409" r:id="rId35"/>
    <p:sldId id="418" r:id="rId36"/>
    <p:sldId id="424" r:id="rId37"/>
    <p:sldId id="422" r:id="rId38"/>
    <p:sldId id="423" r:id="rId39"/>
    <p:sldId id="417" r:id="rId40"/>
    <p:sldId id="399" r:id="rId41"/>
    <p:sldId id="420" r:id="rId42"/>
    <p:sldId id="421" r:id="rId43"/>
    <p:sldId id="397" r:id="rId44"/>
    <p:sldId id="410" r:id="rId45"/>
    <p:sldId id="385" r:id="rId46"/>
    <p:sldId id="364" r:id="rId47"/>
    <p:sldId id="390" r:id="rId48"/>
    <p:sldId id="354" r:id="rId49"/>
    <p:sldId id="426" r:id="rId50"/>
    <p:sldId id="386" r:id="rId51"/>
    <p:sldId id="375" r:id="rId52"/>
    <p:sldId id="338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FFE00-F276-82C6-10D0-044778615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32EB54-9940-88DF-EECE-B6BC3FC0C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A9916-72A5-9557-6843-69AE3FAF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D35D9-DAAC-B3F3-3473-0436A2BE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BF65A1-A09E-5976-CC27-3C481944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107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BC4D9-863A-7097-7089-8720F1F9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F94E54-E534-A23C-A3B5-DBA561B08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A58620-BE96-A179-99C5-0368AA7A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36C00C-4E76-A36C-407F-AC00C967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34BE2A-66AD-BF47-B75C-E3ECAE6F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646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4F5F0FB-7F3C-6AE5-575C-905E2BFFD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F9D64F-426B-82F1-BF5B-0203D9D58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39E822-4D25-9D13-0048-71F4AF8F7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63BFEB-155C-C4FC-D1BC-034036D4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B00C55-1632-2C05-A4F4-47E28279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78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F37AF-7BF6-0496-8EE6-7E5293A1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8C5B38-ADDD-7EEC-B4D7-6708026D5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A2F5C1-9306-55EE-B2E7-19DDE9BB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03E6D8-DEF4-67B0-04A5-9756CA25A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9B9E57-615A-3BCB-7FC6-E308C866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71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3E750-85A5-D6FC-E385-C0F5E064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035385-C038-3AB4-03A2-81427C4E3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3CB634-12A5-B17C-C7CD-5296023C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7DA693-FD03-7682-368A-9FD4C258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DD75C6-B5CD-36B3-53BB-D6F12803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524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290DA-908A-C8E4-AACE-8548B152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C5680D-5D4F-24A3-908A-2240520FE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C3967F-E946-5DD2-C295-F3DE69AF2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4FC76A-7BFA-E75A-045C-DE08E6F4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2EB42C-8A15-9253-C600-87255D8A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B9BADD-D1DE-7EE9-68A6-BDCB6293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043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81E3F-87B3-9724-B1B6-E9306827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AE4F22-0C40-7962-C78B-8B7D27EB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9ECC19-5491-0E27-3D70-C7D03FD56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CA73B1-EBD6-48FB-538C-71D46AAA1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D0E671-0911-2D79-2017-B6E3D462F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5D8B689-9D92-105F-D9F1-D252BB55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08308E3-D12A-0BBC-E8D2-BD4C5D30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F10B25-DC54-F5F4-F8CC-B8D8A95E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896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89EDA-C877-5AB6-A8D5-9C32A972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5ECCE0-CA05-CC27-837C-0FCD6357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E7B7AE-90A2-1AAD-B6E6-0EA88DAB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96D2CE-2D4F-4D3C-9EED-7264316A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795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73BD961-F1F6-5D36-C359-F3FC7CDF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F2F63C-E6CB-4E4F-BD8A-0D51A2FB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116F18-281E-40EB-900B-403AA1C5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543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DA967-C0BB-A06B-7E16-673E76A4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95C691-3309-5FEC-981E-FBFC8803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455D07-8A20-1C2B-2F8D-8A3EC11EF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7297FC-ABF2-8C09-0789-178BF9C5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E239EE-6B45-879A-2C9C-D2FAEBED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0AFE88-757E-013B-BBC2-EF2C0A7E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248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57702-77B5-41B8-2BF0-2B6EDC5C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476028-3F81-66A1-A6E0-81C27EC9E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952768-7E3B-AEC3-3D2A-720F0499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59CA5F-F8E8-6341-3524-60302406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BCBF60-4251-2AF3-6317-BD30F15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F8C25A-10B7-D255-7534-0C64BC7B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477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D26EBD9-01A0-B1BA-CF8C-B0FB7439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B2E466-EEAC-B82D-6886-85B3C5E9F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8976EB-3139-6A80-231F-9900EE6A9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309D-807D-4B84-BF89-B3BF1A50C10F}" type="datetimeFigureOut">
              <a:rPr lang="de-AT" smtClean="0"/>
              <a:t>31.08.2023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1981F0-EF7D-B38D-A6CD-10CC2A44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22ABBC-1AF2-9DB8-23D5-F69197E5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ED19-B19D-4BAB-8A59-4A59F001A6A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908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publication/295375249_Preiswachstum_statt_Mengenwachstu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st.com/graphic-detail/2019/03/21/economic-growth-does-not-guarantee-rising-happines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doughnuteconomics.org/tools" TargetMode="External"/><Relationship Id="rId3" Type="http://schemas.openxmlformats.org/officeDocument/2006/relationships/hyperlink" Target="https://donut.nexteconomylab.de/" TargetMode="External"/><Relationship Id="rId7" Type="http://schemas.openxmlformats.org/officeDocument/2006/relationships/hyperlink" Target="https://doughnut-economy-fxs7576.netlify.app/" TargetMode="External"/><Relationship Id="rId2" Type="http://schemas.openxmlformats.org/officeDocument/2006/relationships/hyperlink" Target="https://docs.google.com/presentation/d/1x8flVhi7JKRRzQClrJnlGkdjd7TpIGXeQiVMQotIH0Q/edit#slide=id.gfeb2fd8cc2_0_18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iftung-wirtschaftsbildung.at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urale-oekonomik.de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thomas+morus+video+9+min&amp;oq=thomas+morus+video+9+min&amp;gs_lcrp=EgZjaHJvbWUyBggAEEUYOdIBCDU1OThqMGo0qAIAsAIA&amp;sourceid=chrome&amp;ie=UTF-8#fpstate=ive&amp;vld=cid:2fd576bd,vid:4fDR0pCIZOo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obert.kremnitzer@klimaverbund.at" TargetMode="External"/><Relationship Id="rId5" Type="http://schemas.openxmlformats.org/officeDocument/2006/relationships/hyperlink" Target="http://www.klimaverbund.at/" TargetMode="Externa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2/23/Map_Sustainable_Development_Goals_2019.jp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oecdbetterlifeindex.org/de/antworte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80A97-49D2-1149-5917-74FE637F8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3DF5AA-8E9A-EF72-4F4F-2BFE1AD21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 descr="Ein Bild, das draußen, Pflanze, Wald, Gras enthält.&#10;&#10;Automatisch generierte Beschreibung">
            <a:extLst>
              <a:ext uri="{FF2B5EF4-FFF2-40B4-BE49-F238E27FC236}">
                <a16:creationId xmlns:a16="http://schemas.microsoft.com/office/drawing/2014/main" id="{FD1AE6FE-B063-CF85-AAF5-4ADA8318D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7C3916A-9FB9-024C-1225-A49E5358E408}"/>
              </a:ext>
            </a:extLst>
          </p:cNvPr>
          <p:cNvSpPr txBox="1"/>
          <p:nvPr/>
        </p:nvSpPr>
        <p:spPr>
          <a:xfrm>
            <a:off x="3696614" y="4636018"/>
            <a:ext cx="43908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2">
                    <a:lumMod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 geht auch anders </a:t>
            </a:r>
          </a:p>
          <a:p>
            <a:pPr algn="ctr"/>
            <a:r>
              <a:rPr lang="de-DE" b="1" dirty="0">
                <a:solidFill>
                  <a:schemeClr val="bg2">
                    <a:lumMod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Skizzen ökonomischer Alternativen</a:t>
            </a:r>
          </a:p>
        </p:txBody>
      </p:sp>
      <p:pic>
        <p:nvPicPr>
          <p:cNvPr id="6" name="Grafik 5" descr="Ein Bild, das Screenshot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F1A10653-AC19-8B24-2E4E-F92AE1EA4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56" y="5070774"/>
            <a:ext cx="1342564" cy="9968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F1F1F55-648C-6EAA-BC3D-95FA3C5C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881" y="5702132"/>
            <a:ext cx="1385178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933903" y="2824315"/>
            <a:ext cx="7425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WIE ORGANISIEREN WIR UNSEREN WOHLSTAND?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628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6239BE78-6772-F0F8-F4D1-5089A23B8629}"/>
              </a:ext>
            </a:extLst>
          </p:cNvPr>
          <p:cNvSpPr/>
          <p:nvPr/>
        </p:nvSpPr>
        <p:spPr>
          <a:xfrm>
            <a:off x="3200400" y="1634531"/>
            <a:ext cx="5115464" cy="43522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BEAAFDD-094B-3A83-017D-1A8129CE920F}"/>
              </a:ext>
            </a:extLst>
          </p:cNvPr>
          <p:cNvSpPr/>
          <p:nvPr/>
        </p:nvSpPr>
        <p:spPr>
          <a:xfrm>
            <a:off x="1791417" y="3810631"/>
            <a:ext cx="8781691" cy="234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674B2FD-DCDA-2394-67CD-E6D27D246FF2}"/>
              </a:ext>
            </a:extLst>
          </p:cNvPr>
          <p:cNvSpPr txBox="1"/>
          <p:nvPr/>
        </p:nvSpPr>
        <p:spPr>
          <a:xfrm>
            <a:off x="1026058" y="327538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Zentral organisiert</a:t>
            </a:r>
          </a:p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Planwirtschaft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339E0A-355B-B57B-BB0B-7A0B73D769CC}"/>
              </a:ext>
            </a:extLst>
          </p:cNvPr>
          <p:cNvSpPr txBox="1"/>
          <p:nvPr/>
        </p:nvSpPr>
        <p:spPr>
          <a:xfrm>
            <a:off x="8406473" y="3275381"/>
            <a:ext cx="2510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Dezentral organisiert</a:t>
            </a:r>
          </a:p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Laissez-faire Wirtschaft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A9723D-7813-C318-8ACD-BBC476B24624}"/>
              </a:ext>
            </a:extLst>
          </p:cNvPr>
          <p:cNvSpPr txBox="1"/>
          <p:nvPr/>
        </p:nvSpPr>
        <p:spPr>
          <a:xfrm>
            <a:off x="8272968" y="262973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Neoliberale Marktwirtschaft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6E64CD7-F98E-5DFF-80D7-DADE5F2E24CC}"/>
              </a:ext>
            </a:extLst>
          </p:cNvPr>
          <p:cNvSpPr txBox="1"/>
          <p:nvPr/>
        </p:nvSpPr>
        <p:spPr>
          <a:xfrm>
            <a:off x="7217237" y="1494589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Soziale Marktwirtschaft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0EB453A-E4E3-9A04-FDBE-66AEBD54A0BF}"/>
              </a:ext>
            </a:extLst>
          </p:cNvPr>
          <p:cNvSpPr txBox="1"/>
          <p:nvPr/>
        </p:nvSpPr>
        <p:spPr>
          <a:xfrm>
            <a:off x="5264726" y="774674"/>
            <a:ext cx="298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Ökosoziale Marktwirtschaft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ED9BB65-A62A-D155-05D9-D6F135443ED9}"/>
              </a:ext>
            </a:extLst>
          </p:cNvPr>
          <p:cNvSpPr txBox="1"/>
          <p:nvPr/>
        </p:nvSpPr>
        <p:spPr>
          <a:xfrm>
            <a:off x="3397373" y="884683"/>
            <a:ext cx="19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Donut Economy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EC8D97F-8031-EE42-9E1B-29CB92D332E0}"/>
              </a:ext>
            </a:extLst>
          </p:cNvPr>
          <p:cNvSpPr txBox="1"/>
          <p:nvPr/>
        </p:nvSpPr>
        <p:spPr>
          <a:xfrm>
            <a:off x="1331374" y="2547714"/>
            <a:ext cx="200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Selbstverwaltung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DD2C1C2-26EF-1EAB-7366-9342FCE83C18}"/>
              </a:ext>
            </a:extLst>
          </p:cNvPr>
          <p:cNvSpPr txBox="1"/>
          <p:nvPr/>
        </p:nvSpPr>
        <p:spPr>
          <a:xfrm flipH="1">
            <a:off x="3227930" y="3965267"/>
            <a:ext cx="4318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Zunehmende Freiheit der Märkte und weniger Grenzen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03E85FCF-DE7C-D699-08A2-31C7DB872BA0}"/>
              </a:ext>
            </a:extLst>
          </p:cNvPr>
          <p:cNvCxnSpPr/>
          <p:nvPr/>
        </p:nvCxnSpPr>
        <p:spPr>
          <a:xfrm>
            <a:off x="7630510" y="4099034"/>
            <a:ext cx="6853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44A3EEA-967B-B57C-3E78-FFC43383AD40}"/>
              </a:ext>
            </a:extLst>
          </p:cNvPr>
          <p:cNvSpPr txBox="1"/>
          <p:nvPr/>
        </p:nvSpPr>
        <p:spPr>
          <a:xfrm>
            <a:off x="2380119" y="1377258"/>
            <a:ext cx="190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Postwachstum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CA000C8-2704-642D-BB04-6EFB4BE403C4}"/>
              </a:ext>
            </a:extLst>
          </p:cNvPr>
          <p:cNvSpPr txBox="1"/>
          <p:nvPr/>
        </p:nvSpPr>
        <p:spPr>
          <a:xfrm>
            <a:off x="7546427" y="2021679"/>
            <a:ext cx="298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Kollaborative Ökonomie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0810369-1B5E-BB10-DB4A-8E4FA6124A8A}"/>
              </a:ext>
            </a:extLst>
          </p:cNvPr>
          <p:cNvSpPr txBox="1"/>
          <p:nvPr/>
        </p:nvSpPr>
        <p:spPr>
          <a:xfrm>
            <a:off x="6479964" y="1134632"/>
            <a:ext cx="190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Marktsozialismus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24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674B2FD-DCDA-2394-67CD-E6D27D246FF2}"/>
              </a:ext>
            </a:extLst>
          </p:cNvPr>
          <p:cNvSpPr txBox="1"/>
          <p:nvPr/>
        </p:nvSpPr>
        <p:spPr>
          <a:xfrm>
            <a:off x="2019088" y="5919924"/>
            <a:ext cx="152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Planwirtschaft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339E0A-355B-B57B-BB0B-7A0B73D769CC}"/>
              </a:ext>
            </a:extLst>
          </p:cNvPr>
          <p:cNvSpPr txBox="1"/>
          <p:nvPr/>
        </p:nvSpPr>
        <p:spPr>
          <a:xfrm>
            <a:off x="8955291" y="3771358"/>
            <a:ext cx="213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Dezentral organisiert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A9723D-7813-C318-8ACD-BBC476B24624}"/>
              </a:ext>
            </a:extLst>
          </p:cNvPr>
          <p:cNvSpPr txBox="1"/>
          <p:nvPr/>
        </p:nvSpPr>
        <p:spPr>
          <a:xfrm>
            <a:off x="7148052" y="1559844"/>
            <a:ext cx="230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Neoliberale Wirtschaft</a:t>
            </a:r>
            <a:endParaRPr lang="de-AT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6E64CD7-F98E-5DFF-80D7-DADE5F2E24CC}"/>
              </a:ext>
            </a:extLst>
          </p:cNvPr>
          <p:cNvSpPr txBox="1"/>
          <p:nvPr/>
        </p:nvSpPr>
        <p:spPr>
          <a:xfrm>
            <a:off x="5950801" y="2828032"/>
            <a:ext cx="239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Soziale Marktwirtschaft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4AB005-90A5-D648-8D8A-085115481258}"/>
              </a:ext>
            </a:extLst>
          </p:cNvPr>
          <p:cNvSpPr txBox="1"/>
          <p:nvPr/>
        </p:nvSpPr>
        <p:spPr>
          <a:xfrm>
            <a:off x="10166542" y="395141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Markt</a:t>
            </a:r>
            <a:endParaRPr lang="de-AT" sz="20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0EB453A-E4E3-9A04-FDBE-66AEBD54A0BF}"/>
              </a:ext>
            </a:extLst>
          </p:cNvPr>
          <p:cNvSpPr txBox="1"/>
          <p:nvPr/>
        </p:nvSpPr>
        <p:spPr>
          <a:xfrm>
            <a:off x="5043947" y="3204799"/>
            <a:ext cx="312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Ökosoziale Marktwirtschaft</a:t>
            </a:r>
            <a:endParaRPr lang="de-AT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ED9BB65-A62A-D155-05D9-D6F135443ED9}"/>
              </a:ext>
            </a:extLst>
          </p:cNvPr>
          <p:cNvSpPr txBox="1"/>
          <p:nvPr/>
        </p:nvSpPr>
        <p:spPr>
          <a:xfrm>
            <a:off x="5416210" y="2347871"/>
            <a:ext cx="224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Donut Economy</a:t>
            </a:r>
            <a:endParaRPr lang="de-AT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9E5A2EE-770B-BB4C-6979-F480209C88F1}"/>
              </a:ext>
            </a:extLst>
          </p:cNvPr>
          <p:cNvCxnSpPr/>
          <p:nvPr/>
        </p:nvCxnSpPr>
        <p:spPr>
          <a:xfrm flipV="1">
            <a:off x="2139351" y="3950898"/>
            <a:ext cx="6866626" cy="69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A93CEE4-AC87-AED1-1685-DB2CCBE2B3B2}"/>
              </a:ext>
            </a:extLst>
          </p:cNvPr>
          <p:cNvCxnSpPr>
            <a:cxnSpLocks/>
          </p:cNvCxnSpPr>
          <p:nvPr/>
        </p:nvCxnSpPr>
        <p:spPr>
          <a:xfrm flipV="1">
            <a:off x="5043949" y="1372372"/>
            <a:ext cx="0" cy="4797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F09E71A-8F0D-40F2-8F44-EC63DB1A6F94}"/>
              </a:ext>
            </a:extLst>
          </p:cNvPr>
          <p:cNvSpPr txBox="1"/>
          <p:nvPr/>
        </p:nvSpPr>
        <p:spPr>
          <a:xfrm>
            <a:off x="4434646" y="415691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Eigentum</a:t>
            </a:r>
            <a:endParaRPr lang="de-AT" sz="20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A70B7C9-1D90-E87E-D148-C6A46C0FC31B}"/>
              </a:ext>
            </a:extLst>
          </p:cNvPr>
          <p:cNvSpPr txBox="1"/>
          <p:nvPr/>
        </p:nvSpPr>
        <p:spPr>
          <a:xfrm>
            <a:off x="113137" y="3800737"/>
            <a:ext cx="1937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Zentral organisiert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F9D0DDF-CA3D-D984-36AD-566F82244F17}"/>
              </a:ext>
            </a:extLst>
          </p:cNvPr>
          <p:cNvSpPr txBox="1"/>
          <p:nvPr/>
        </p:nvSpPr>
        <p:spPr>
          <a:xfrm>
            <a:off x="1884210" y="1280969"/>
            <a:ext cx="179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Selbstverwaltung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4DC8550-250E-834D-6F0B-16D99AA931FF}"/>
              </a:ext>
            </a:extLst>
          </p:cNvPr>
          <p:cNvSpPr txBox="1"/>
          <p:nvPr/>
        </p:nvSpPr>
        <p:spPr>
          <a:xfrm>
            <a:off x="4158431" y="744844"/>
            <a:ext cx="1937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Privat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39BFE87-227E-8DB5-217A-5E9E1B56D53E}"/>
              </a:ext>
            </a:extLst>
          </p:cNvPr>
          <p:cNvSpPr txBox="1"/>
          <p:nvPr/>
        </p:nvSpPr>
        <p:spPr>
          <a:xfrm>
            <a:off x="4075164" y="6226297"/>
            <a:ext cx="1937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Staat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348D9B2-B070-F6D9-3D8C-971D04A73893}"/>
              </a:ext>
            </a:extLst>
          </p:cNvPr>
          <p:cNvSpPr txBox="1"/>
          <p:nvPr/>
        </p:nvSpPr>
        <p:spPr>
          <a:xfrm>
            <a:off x="8166836" y="1169437"/>
            <a:ext cx="309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Laissez-faire Wirtschaft</a:t>
            </a:r>
            <a:endParaRPr lang="de-AT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81CABF4-F375-C510-EE6D-CF491512A4D2}"/>
              </a:ext>
            </a:extLst>
          </p:cNvPr>
          <p:cNvSpPr txBox="1"/>
          <p:nvPr/>
        </p:nvSpPr>
        <p:spPr>
          <a:xfrm>
            <a:off x="2783206" y="4302357"/>
            <a:ext cx="224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Postwachstum</a:t>
            </a:r>
            <a:endParaRPr lang="de-AT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53A33B3-7067-865C-7B47-84C6E7E7CDB6}"/>
              </a:ext>
            </a:extLst>
          </p:cNvPr>
          <p:cNvSpPr txBox="1"/>
          <p:nvPr/>
        </p:nvSpPr>
        <p:spPr>
          <a:xfrm>
            <a:off x="8238375" y="3281245"/>
            <a:ext cx="273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Kollaborative Ökonomie</a:t>
            </a:r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88CA6B-3348-3911-BB59-C0993E4B38AC}"/>
              </a:ext>
            </a:extLst>
          </p:cNvPr>
          <p:cNvSpPr txBox="1"/>
          <p:nvPr/>
        </p:nvSpPr>
        <p:spPr>
          <a:xfrm>
            <a:off x="2722915" y="4954137"/>
            <a:ext cx="224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Marktsozialismus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8360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BRAUCHT WIRTSCHAFT EIGENTUM?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221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MIT WENIGER EIGENTUM </a:t>
            </a:r>
          </a:p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KOLLABORATIVE ÖKONOMIE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975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E035DB2-CAE5-62BD-888C-C2F89A0DA9E0}"/>
              </a:ext>
            </a:extLst>
          </p:cNvPr>
          <p:cNvSpPr txBox="1"/>
          <p:nvPr/>
        </p:nvSpPr>
        <p:spPr>
          <a:xfrm>
            <a:off x="436884" y="1069455"/>
            <a:ext cx="6365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NUTZEN STATT BESITZEN</a:t>
            </a:r>
          </a:p>
          <a:p>
            <a:endParaRPr lang="de-DE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Alle Menschen werden zu Produzenten, Verleihern, Händlern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1662754-E8FF-E481-F0A4-CDEDDA3DC20F}"/>
              </a:ext>
            </a:extLst>
          </p:cNvPr>
          <p:cNvCxnSpPr>
            <a:cxnSpLocks/>
          </p:cNvCxnSpPr>
          <p:nvPr/>
        </p:nvCxnSpPr>
        <p:spPr>
          <a:xfrm>
            <a:off x="1834822" y="2839453"/>
            <a:ext cx="0" cy="2139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3DED9BB-67CE-2169-3897-5BC70D57A7EC}"/>
              </a:ext>
            </a:extLst>
          </p:cNvPr>
          <p:cNvCxnSpPr>
            <a:cxnSpLocks/>
          </p:cNvCxnSpPr>
          <p:nvPr/>
        </p:nvCxnSpPr>
        <p:spPr>
          <a:xfrm flipH="1">
            <a:off x="1834822" y="4984520"/>
            <a:ext cx="26013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C1AA6C7-3D58-A406-27D9-74502044DDA6}"/>
              </a:ext>
            </a:extLst>
          </p:cNvPr>
          <p:cNvSpPr txBox="1"/>
          <p:nvPr/>
        </p:nvSpPr>
        <p:spPr>
          <a:xfrm>
            <a:off x="2253334" y="5100097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Vernetzung / ACCESS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392156-AC49-B1A7-854B-71B414295837}"/>
              </a:ext>
            </a:extLst>
          </p:cNvPr>
          <p:cNvSpPr txBox="1"/>
          <p:nvPr/>
        </p:nvSpPr>
        <p:spPr>
          <a:xfrm>
            <a:off x="605049" y="2700991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Eigentum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E8D32DB-9302-2668-74A8-FB396E8C67F8}"/>
              </a:ext>
            </a:extLst>
          </p:cNvPr>
          <p:cNvCxnSpPr>
            <a:cxnSpLocks/>
          </p:cNvCxnSpPr>
          <p:nvPr/>
        </p:nvCxnSpPr>
        <p:spPr>
          <a:xfrm>
            <a:off x="2179469" y="3354728"/>
            <a:ext cx="1880292" cy="1274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BDBBB0AA-CFCB-1B98-9285-48BFC6A74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653" y="3334333"/>
            <a:ext cx="1162212" cy="53347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3082CCA-6647-F396-AD78-DECF13F9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967" y="3707513"/>
            <a:ext cx="1724266" cy="53347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4A35003-3BEE-1D0D-D98C-D0B73C3A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183" y="4283091"/>
            <a:ext cx="1198446" cy="3835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3EBCB8D-62CE-1087-B6F0-075F8AA65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274" y="4405917"/>
            <a:ext cx="866896" cy="7525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36940F5-1132-9117-29F8-9F125640B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815" y="4393964"/>
            <a:ext cx="1665084" cy="752580"/>
          </a:xfrm>
          <a:prstGeom prst="rect">
            <a:avLst/>
          </a:prstGeom>
        </p:spPr>
      </p:pic>
      <p:pic>
        <p:nvPicPr>
          <p:cNvPr id="25" name="Grafik 24" descr="Ein Bild, das Text, Schrift, Poster, Grafikdesign enthält.&#10;&#10;Automatisch generierte Beschreibung">
            <a:extLst>
              <a:ext uri="{FF2B5EF4-FFF2-40B4-BE49-F238E27FC236}">
                <a16:creationId xmlns:a16="http://schemas.microsoft.com/office/drawing/2014/main" id="{F4BE1E0A-C1A7-C55D-98A6-F052E49C1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724" y="1392621"/>
            <a:ext cx="1146175" cy="1792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1F2A2DC-1C9D-EA64-AE78-10EC286EB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890" y="5040560"/>
            <a:ext cx="1352739" cy="56205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9A83249-92EE-A1C4-2759-4EF530574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0967" y="5353112"/>
            <a:ext cx="1880293" cy="49900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821C994-0626-70F5-C4DA-65F6A86D1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0031" y="5934843"/>
            <a:ext cx="1445559" cy="33577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232B29D-D66B-F105-D73D-61797AFD87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3796" y="6031520"/>
            <a:ext cx="2309622" cy="4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3A6A24D-3973-E4DB-3FE1-2F8EA0857BDA}"/>
              </a:ext>
            </a:extLst>
          </p:cNvPr>
          <p:cNvSpPr txBox="1"/>
          <p:nvPr/>
        </p:nvSpPr>
        <p:spPr>
          <a:xfrm>
            <a:off x="783725" y="859249"/>
            <a:ext cx="945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(AKTIEN)MARKTSOZIALISMUS </a:t>
            </a:r>
          </a:p>
          <a:p>
            <a:endParaRPr lang="de-DE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FE7178-C93F-8212-13A2-BA2F0288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02" y="2785325"/>
            <a:ext cx="2282785" cy="15145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5A771D9-8008-74FE-8014-1BD83FCB364E}"/>
              </a:ext>
            </a:extLst>
          </p:cNvPr>
          <p:cNvSpPr txBox="1"/>
          <p:nvPr/>
        </p:nvSpPr>
        <p:spPr>
          <a:xfrm>
            <a:off x="1305255" y="4137055"/>
            <a:ext cx="3501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Produktionsmittel gehören dem Staat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(Variante Aktienmarktsozialismus:</a:t>
            </a:r>
          </a:p>
          <a:p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AG´s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– </a:t>
            </a:r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zB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75% Staat oder Gemeinden)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Von Managern geleitet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Gewinne an Staat – Ausschüttung an Bürger als soziale Dividende.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85CD2B0-6099-71FF-6E32-39241FF2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33" y="3010509"/>
            <a:ext cx="1803636" cy="10641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E21F11-A056-5D19-9DE9-0CD7C322D04E}"/>
              </a:ext>
            </a:extLst>
          </p:cNvPr>
          <p:cNvSpPr txBox="1"/>
          <p:nvPr/>
        </p:nvSpPr>
        <p:spPr>
          <a:xfrm>
            <a:off x="4908053" y="4118411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Angebot über Märkte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1494A47-2970-91FB-54BF-51517D2A59FA}"/>
              </a:ext>
            </a:extLst>
          </p:cNvPr>
          <p:cNvCxnSpPr/>
          <p:nvPr/>
        </p:nvCxnSpPr>
        <p:spPr>
          <a:xfrm>
            <a:off x="5207942" y="3196279"/>
            <a:ext cx="0" cy="725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C6F2E33-F8C0-E319-3483-E88B4FC833EB}"/>
              </a:ext>
            </a:extLst>
          </p:cNvPr>
          <p:cNvCxnSpPr>
            <a:cxnSpLocks/>
          </p:cNvCxnSpPr>
          <p:nvPr/>
        </p:nvCxnSpPr>
        <p:spPr>
          <a:xfrm flipH="1" flipV="1">
            <a:off x="5202480" y="3920703"/>
            <a:ext cx="772511" cy="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9863B44-56E3-4EB4-0F66-DCA39848459C}"/>
              </a:ext>
            </a:extLst>
          </p:cNvPr>
          <p:cNvCxnSpPr>
            <a:cxnSpLocks/>
          </p:cNvCxnSpPr>
          <p:nvPr/>
        </p:nvCxnSpPr>
        <p:spPr>
          <a:xfrm flipH="1">
            <a:off x="5432147" y="3429604"/>
            <a:ext cx="401332" cy="218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981DEF6-ECC1-559D-E5BA-84F02C36BAF4}"/>
              </a:ext>
            </a:extLst>
          </p:cNvPr>
          <p:cNvCxnSpPr>
            <a:cxnSpLocks/>
          </p:cNvCxnSpPr>
          <p:nvPr/>
        </p:nvCxnSpPr>
        <p:spPr>
          <a:xfrm flipH="1" flipV="1">
            <a:off x="5488126" y="3430269"/>
            <a:ext cx="353066" cy="23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74920EAD-C00C-C4E7-DB86-FAF7E2F17AFA}"/>
              </a:ext>
            </a:extLst>
          </p:cNvPr>
          <p:cNvSpPr/>
          <p:nvPr/>
        </p:nvSpPr>
        <p:spPr>
          <a:xfrm>
            <a:off x="1292599" y="2506717"/>
            <a:ext cx="8485513" cy="29534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893E45F-A645-5EA3-6B64-B3040C885CA2}"/>
              </a:ext>
            </a:extLst>
          </p:cNvPr>
          <p:cNvSpPr txBox="1"/>
          <p:nvPr/>
        </p:nvSpPr>
        <p:spPr>
          <a:xfrm>
            <a:off x="1292599" y="5600370"/>
            <a:ext cx="69493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Klare Zielvorgaben für die Manager kommen vom Staat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Langfristige Gewinnmaximierung unter gemeinwohlorientierten Rahmenbedingungen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Demokratisch legitimierte Politik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289B62-E813-B5EA-8B25-3E8CB20BD02C}"/>
              </a:ext>
            </a:extLst>
          </p:cNvPr>
          <p:cNvSpPr txBox="1"/>
          <p:nvPr/>
        </p:nvSpPr>
        <p:spPr>
          <a:xfrm>
            <a:off x="1305255" y="2641177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Marktwirtschaft auf Mikroebene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E858212-6983-54FA-C4AE-0E73810079BB}"/>
              </a:ext>
            </a:extLst>
          </p:cNvPr>
          <p:cNvSpPr/>
          <p:nvPr/>
        </p:nvSpPr>
        <p:spPr>
          <a:xfrm>
            <a:off x="625192" y="2204545"/>
            <a:ext cx="10212756" cy="443799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ADB70D7-E818-0E47-CFA4-741312C5CD8E}"/>
              </a:ext>
            </a:extLst>
          </p:cNvPr>
          <p:cNvSpPr txBox="1"/>
          <p:nvPr/>
        </p:nvSpPr>
        <p:spPr>
          <a:xfrm>
            <a:off x="6695469" y="4361497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(Variante Aktienmarktsozialismus: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Aktien als Bezugsrecht in Privatbesitz)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B0B483-C36B-CDCE-22CD-DE944DA1F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717" y="170609"/>
            <a:ext cx="5374307" cy="23202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A7784AB-3E1F-B616-046B-E8F0EA7F0B0A}"/>
              </a:ext>
            </a:extLst>
          </p:cNvPr>
          <p:cNvSpPr txBox="1"/>
          <p:nvPr/>
        </p:nvSpPr>
        <p:spPr>
          <a:xfrm>
            <a:off x="6624439" y="491519"/>
            <a:ext cx="328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ca. 50% des Volkseinkommens </a:t>
            </a: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ist Kapitaleinkommen</a:t>
            </a:r>
            <a:endParaRPr lang="de-AT" dirty="0"/>
          </a:p>
        </p:txBody>
      </p:sp>
      <p:pic>
        <p:nvPicPr>
          <p:cNvPr id="18" name="Grafik 17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BB6D65E4-F6BC-A994-EF1B-1711CE917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948" y="5297036"/>
            <a:ext cx="853076" cy="13300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4541A01-F94F-9CBF-3617-7A80E6C1C7D4}"/>
              </a:ext>
            </a:extLst>
          </p:cNvPr>
          <p:cNvSpPr txBox="1"/>
          <p:nvPr/>
        </p:nvSpPr>
        <p:spPr>
          <a:xfrm>
            <a:off x="625192" y="2204970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Planwirtschaft auf Makroebene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19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 animBg="1"/>
      <p:bldP spid="14" grpId="0"/>
      <p:bldP spid="15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BRAUCHT WIRTSCHAFT MARKT?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60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OHNE MARKT - PLANWIRTSCHAFT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7251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F5CA61C-2A2A-E90A-1482-8E7454C79EA6}"/>
              </a:ext>
            </a:extLst>
          </p:cNvPr>
          <p:cNvSpPr txBox="1"/>
          <p:nvPr/>
        </p:nvSpPr>
        <p:spPr>
          <a:xfrm>
            <a:off x="3055858" y="599090"/>
            <a:ext cx="55451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Modell der Schattenpreise</a:t>
            </a:r>
          </a:p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Nobelpreise </a:t>
            </a:r>
            <a:r>
              <a:rPr lang="de-DE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Keneth</a:t>
            </a:r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Arrow 1972, Leonid Hurwicz 2007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Pfeil: nach oben gekrümmt 5">
            <a:extLst>
              <a:ext uri="{FF2B5EF4-FFF2-40B4-BE49-F238E27FC236}">
                <a16:creationId xmlns:a16="http://schemas.microsoft.com/office/drawing/2014/main" id="{1CE4427D-74CA-30D3-7923-41FB590BBAAA}"/>
              </a:ext>
            </a:extLst>
          </p:cNvPr>
          <p:cNvSpPr/>
          <p:nvPr/>
        </p:nvSpPr>
        <p:spPr>
          <a:xfrm flipH="1">
            <a:off x="4529957" y="4625689"/>
            <a:ext cx="2816771" cy="117715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solidFill>
                <a:schemeClr val="tx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Pfeil: nach oben gekrümmt 6">
            <a:extLst>
              <a:ext uri="{FF2B5EF4-FFF2-40B4-BE49-F238E27FC236}">
                <a16:creationId xmlns:a16="http://schemas.microsoft.com/office/drawing/2014/main" id="{90FEEE65-3BB7-C623-A937-9B010B5DC27A}"/>
              </a:ext>
            </a:extLst>
          </p:cNvPr>
          <p:cNvSpPr/>
          <p:nvPr/>
        </p:nvSpPr>
        <p:spPr>
          <a:xfrm flipV="1">
            <a:off x="4603531" y="3176007"/>
            <a:ext cx="2816772" cy="129540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solidFill>
                <a:schemeClr val="tx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487D86-4497-5178-6AAE-93C90ECA04FE}"/>
              </a:ext>
            </a:extLst>
          </p:cNvPr>
          <p:cNvSpPr txBox="1"/>
          <p:nvPr/>
        </p:nvSpPr>
        <p:spPr>
          <a:xfrm>
            <a:off x="570186" y="1454147"/>
            <a:ext cx="88996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Schattenpreise sind Preise, die soziale (ökologische?) Kosten und Nutzen inkludieren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sind parallel zu den Marktpreisen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werden vom Planer vorgegeben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in mehreren Runden zum Gleichgewichtspreis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maximal effizient - Optimale Ressourcenallokation – Produktion erst im Gleichgewicht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Empirie noch offen (bisher zu komplex, manipulierbar und innovationsschwach)</a:t>
            </a:r>
          </a:p>
          <a:p>
            <a:endParaRPr lang="de-DE" sz="16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B107732-B27A-6448-750D-56CEADD28843}"/>
              </a:ext>
            </a:extLst>
          </p:cNvPr>
          <p:cNvSpPr txBox="1"/>
          <p:nvPr/>
        </p:nvSpPr>
        <p:spPr>
          <a:xfrm>
            <a:off x="1727198" y="3921880"/>
            <a:ext cx="3589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Planer gibt Schattenpreise aus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C433B19-B2BA-7A59-00CD-DCFF4F670EA5}"/>
              </a:ext>
            </a:extLst>
          </p:cNvPr>
          <p:cNvSpPr txBox="1"/>
          <p:nvPr/>
        </p:nvSpPr>
        <p:spPr>
          <a:xfrm>
            <a:off x="7420303" y="4055908"/>
            <a:ext cx="35892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Unternehmen planen gewinnoptimales Produktionsprogramm auf Basis der Schattenpreise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5BB33AE-1545-0284-D07F-135699B7CC25}"/>
              </a:ext>
            </a:extLst>
          </p:cNvPr>
          <p:cNvSpPr txBox="1"/>
          <p:nvPr/>
        </p:nvSpPr>
        <p:spPr>
          <a:xfrm>
            <a:off x="1579175" y="5694753"/>
            <a:ext cx="4871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Planer stellt Produktionsprogramm einer abgeschätzten Nachfrage (früher </a:t>
            </a:r>
            <a:r>
              <a:rPr lang="de-DE" sz="16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Algorhytmen</a:t>
            </a: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– heute KI?) gegenüber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E448171-1E72-1694-15F1-BF7F92397631}"/>
              </a:ext>
            </a:extLst>
          </p:cNvPr>
          <p:cNvSpPr txBox="1"/>
          <p:nvPr/>
        </p:nvSpPr>
        <p:spPr>
          <a:xfrm>
            <a:off x="1367670" y="4698556"/>
            <a:ext cx="3310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Planer korrigiert Schattenpreise bei Ungleichheit zwischen Angebot und Nachfrage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34F0776-C4BD-2CEA-987B-154C55D4F0F7}"/>
              </a:ext>
            </a:extLst>
          </p:cNvPr>
          <p:cNvSpPr txBox="1"/>
          <p:nvPr/>
        </p:nvSpPr>
        <p:spPr>
          <a:xfrm>
            <a:off x="8115299" y="5504447"/>
            <a:ext cx="3878943" cy="1200329"/>
          </a:xfrm>
          <a:custGeom>
            <a:avLst/>
            <a:gdLst>
              <a:gd name="connsiteX0" fmla="*/ 0 w 3878943"/>
              <a:gd name="connsiteY0" fmla="*/ 0 h 1200329"/>
              <a:gd name="connsiteX1" fmla="*/ 437766 w 3878943"/>
              <a:gd name="connsiteY1" fmla="*/ 0 h 1200329"/>
              <a:gd name="connsiteX2" fmla="*/ 991901 w 3878943"/>
              <a:gd name="connsiteY2" fmla="*/ 0 h 1200329"/>
              <a:gd name="connsiteX3" fmla="*/ 1507246 w 3878943"/>
              <a:gd name="connsiteY3" fmla="*/ 0 h 1200329"/>
              <a:gd name="connsiteX4" fmla="*/ 2022592 w 3878943"/>
              <a:gd name="connsiteY4" fmla="*/ 0 h 1200329"/>
              <a:gd name="connsiteX5" fmla="*/ 2576726 w 3878943"/>
              <a:gd name="connsiteY5" fmla="*/ 0 h 1200329"/>
              <a:gd name="connsiteX6" fmla="*/ 3130861 w 3878943"/>
              <a:gd name="connsiteY6" fmla="*/ 0 h 1200329"/>
              <a:gd name="connsiteX7" fmla="*/ 3878943 w 3878943"/>
              <a:gd name="connsiteY7" fmla="*/ 0 h 1200329"/>
              <a:gd name="connsiteX8" fmla="*/ 3878943 w 3878943"/>
              <a:gd name="connsiteY8" fmla="*/ 388106 h 1200329"/>
              <a:gd name="connsiteX9" fmla="*/ 3878943 w 3878943"/>
              <a:gd name="connsiteY9" fmla="*/ 776213 h 1200329"/>
              <a:gd name="connsiteX10" fmla="*/ 3878943 w 3878943"/>
              <a:gd name="connsiteY10" fmla="*/ 1200329 h 1200329"/>
              <a:gd name="connsiteX11" fmla="*/ 3324808 w 3878943"/>
              <a:gd name="connsiteY11" fmla="*/ 1200329 h 1200329"/>
              <a:gd name="connsiteX12" fmla="*/ 2731884 w 3878943"/>
              <a:gd name="connsiteY12" fmla="*/ 1200329 h 1200329"/>
              <a:gd name="connsiteX13" fmla="*/ 2138960 w 3878943"/>
              <a:gd name="connsiteY13" fmla="*/ 1200329 h 1200329"/>
              <a:gd name="connsiteX14" fmla="*/ 1701194 w 3878943"/>
              <a:gd name="connsiteY14" fmla="*/ 1200329 h 1200329"/>
              <a:gd name="connsiteX15" fmla="*/ 1147059 w 3878943"/>
              <a:gd name="connsiteY15" fmla="*/ 1200329 h 1200329"/>
              <a:gd name="connsiteX16" fmla="*/ 554135 w 3878943"/>
              <a:gd name="connsiteY16" fmla="*/ 1200329 h 1200329"/>
              <a:gd name="connsiteX17" fmla="*/ 0 w 3878943"/>
              <a:gd name="connsiteY17" fmla="*/ 1200329 h 1200329"/>
              <a:gd name="connsiteX18" fmla="*/ 0 w 3878943"/>
              <a:gd name="connsiteY18" fmla="*/ 824226 h 1200329"/>
              <a:gd name="connsiteX19" fmla="*/ 0 w 3878943"/>
              <a:gd name="connsiteY19" fmla="*/ 424116 h 1200329"/>
              <a:gd name="connsiteX20" fmla="*/ 0 w 3878943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78943" h="1200329" fill="none" extrusionOk="0">
                <a:moveTo>
                  <a:pt x="0" y="0"/>
                </a:moveTo>
                <a:cubicBezTo>
                  <a:pt x="94095" y="-15858"/>
                  <a:pt x="258116" y="6812"/>
                  <a:pt x="437766" y="0"/>
                </a:cubicBezTo>
                <a:cubicBezTo>
                  <a:pt x="617416" y="-6812"/>
                  <a:pt x="838883" y="49122"/>
                  <a:pt x="991901" y="0"/>
                </a:cubicBezTo>
                <a:cubicBezTo>
                  <a:pt x="1144919" y="-49122"/>
                  <a:pt x="1385201" y="43786"/>
                  <a:pt x="1507246" y="0"/>
                </a:cubicBezTo>
                <a:cubicBezTo>
                  <a:pt x="1629292" y="-43786"/>
                  <a:pt x="1853592" y="30474"/>
                  <a:pt x="2022592" y="0"/>
                </a:cubicBezTo>
                <a:cubicBezTo>
                  <a:pt x="2191592" y="-30474"/>
                  <a:pt x="2428632" y="44336"/>
                  <a:pt x="2576726" y="0"/>
                </a:cubicBezTo>
                <a:cubicBezTo>
                  <a:pt x="2724820" y="-44336"/>
                  <a:pt x="2980120" y="55966"/>
                  <a:pt x="3130861" y="0"/>
                </a:cubicBezTo>
                <a:cubicBezTo>
                  <a:pt x="3281603" y="-55966"/>
                  <a:pt x="3633406" y="60125"/>
                  <a:pt x="3878943" y="0"/>
                </a:cubicBezTo>
                <a:cubicBezTo>
                  <a:pt x="3879901" y="89518"/>
                  <a:pt x="3848540" y="225993"/>
                  <a:pt x="3878943" y="388106"/>
                </a:cubicBezTo>
                <a:cubicBezTo>
                  <a:pt x="3909346" y="550219"/>
                  <a:pt x="3849995" y="698150"/>
                  <a:pt x="3878943" y="776213"/>
                </a:cubicBezTo>
                <a:cubicBezTo>
                  <a:pt x="3907891" y="854276"/>
                  <a:pt x="3832522" y="1074192"/>
                  <a:pt x="3878943" y="1200329"/>
                </a:cubicBezTo>
                <a:cubicBezTo>
                  <a:pt x="3685961" y="1209998"/>
                  <a:pt x="3580453" y="1195113"/>
                  <a:pt x="3324808" y="1200329"/>
                </a:cubicBezTo>
                <a:cubicBezTo>
                  <a:pt x="3069164" y="1205545"/>
                  <a:pt x="2863469" y="1129284"/>
                  <a:pt x="2731884" y="1200329"/>
                </a:cubicBezTo>
                <a:cubicBezTo>
                  <a:pt x="2600299" y="1271374"/>
                  <a:pt x="2418966" y="1130146"/>
                  <a:pt x="2138960" y="1200329"/>
                </a:cubicBezTo>
                <a:cubicBezTo>
                  <a:pt x="1858954" y="1270512"/>
                  <a:pt x="1869376" y="1195357"/>
                  <a:pt x="1701194" y="1200329"/>
                </a:cubicBezTo>
                <a:cubicBezTo>
                  <a:pt x="1533012" y="1205301"/>
                  <a:pt x="1264535" y="1153395"/>
                  <a:pt x="1147059" y="1200329"/>
                </a:cubicBezTo>
                <a:cubicBezTo>
                  <a:pt x="1029583" y="1247263"/>
                  <a:pt x="708943" y="1133975"/>
                  <a:pt x="554135" y="1200329"/>
                </a:cubicBezTo>
                <a:cubicBezTo>
                  <a:pt x="399327" y="1266683"/>
                  <a:pt x="187653" y="1152832"/>
                  <a:pt x="0" y="1200329"/>
                </a:cubicBezTo>
                <a:cubicBezTo>
                  <a:pt x="-44878" y="1027994"/>
                  <a:pt x="25317" y="1005119"/>
                  <a:pt x="0" y="824226"/>
                </a:cubicBezTo>
                <a:cubicBezTo>
                  <a:pt x="-25317" y="643333"/>
                  <a:pt x="22408" y="575548"/>
                  <a:pt x="0" y="424116"/>
                </a:cubicBezTo>
                <a:cubicBezTo>
                  <a:pt x="-22408" y="272684"/>
                  <a:pt x="8248" y="189994"/>
                  <a:pt x="0" y="0"/>
                </a:cubicBezTo>
                <a:close/>
              </a:path>
              <a:path w="3878943" h="1200329" stroke="0" extrusionOk="0">
                <a:moveTo>
                  <a:pt x="0" y="0"/>
                </a:moveTo>
                <a:cubicBezTo>
                  <a:pt x="173987" y="-62070"/>
                  <a:pt x="455398" y="27589"/>
                  <a:pt x="631714" y="0"/>
                </a:cubicBezTo>
                <a:cubicBezTo>
                  <a:pt x="808030" y="-27589"/>
                  <a:pt x="982342" y="65447"/>
                  <a:pt x="1185848" y="0"/>
                </a:cubicBezTo>
                <a:cubicBezTo>
                  <a:pt x="1389354" y="-65447"/>
                  <a:pt x="1521985" y="64094"/>
                  <a:pt x="1739983" y="0"/>
                </a:cubicBezTo>
                <a:cubicBezTo>
                  <a:pt x="1957982" y="-64094"/>
                  <a:pt x="2083746" y="52203"/>
                  <a:pt x="2177749" y="0"/>
                </a:cubicBezTo>
                <a:cubicBezTo>
                  <a:pt x="2271752" y="-52203"/>
                  <a:pt x="2530961" y="4801"/>
                  <a:pt x="2654305" y="0"/>
                </a:cubicBezTo>
                <a:cubicBezTo>
                  <a:pt x="2777649" y="-4801"/>
                  <a:pt x="3007550" y="28827"/>
                  <a:pt x="3247229" y="0"/>
                </a:cubicBezTo>
                <a:cubicBezTo>
                  <a:pt x="3486908" y="-28827"/>
                  <a:pt x="3578889" y="41305"/>
                  <a:pt x="3878943" y="0"/>
                </a:cubicBezTo>
                <a:cubicBezTo>
                  <a:pt x="3913851" y="142476"/>
                  <a:pt x="3871904" y="248098"/>
                  <a:pt x="3878943" y="412113"/>
                </a:cubicBezTo>
                <a:cubicBezTo>
                  <a:pt x="3885982" y="576128"/>
                  <a:pt x="3838918" y="739535"/>
                  <a:pt x="3878943" y="836229"/>
                </a:cubicBezTo>
                <a:cubicBezTo>
                  <a:pt x="3918968" y="932923"/>
                  <a:pt x="3857718" y="1042502"/>
                  <a:pt x="3878943" y="1200329"/>
                </a:cubicBezTo>
                <a:cubicBezTo>
                  <a:pt x="3751616" y="1211742"/>
                  <a:pt x="3473269" y="1157840"/>
                  <a:pt x="3363598" y="1200329"/>
                </a:cubicBezTo>
                <a:cubicBezTo>
                  <a:pt x="3253927" y="1242818"/>
                  <a:pt x="3038409" y="1179013"/>
                  <a:pt x="2925831" y="1200329"/>
                </a:cubicBezTo>
                <a:cubicBezTo>
                  <a:pt x="2813253" y="1221645"/>
                  <a:pt x="2699593" y="1173467"/>
                  <a:pt x="2488065" y="1200329"/>
                </a:cubicBezTo>
                <a:cubicBezTo>
                  <a:pt x="2276537" y="1227191"/>
                  <a:pt x="2120028" y="1153434"/>
                  <a:pt x="1972720" y="1200329"/>
                </a:cubicBezTo>
                <a:cubicBezTo>
                  <a:pt x="1825413" y="1247224"/>
                  <a:pt x="1689207" y="1178009"/>
                  <a:pt x="1496164" y="1200329"/>
                </a:cubicBezTo>
                <a:cubicBezTo>
                  <a:pt x="1303121" y="1222649"/>
                  <a:pt x="1122601" y="1139189"/>
                  <a:pt x="980818" y="1200329"/>
                </a:cubicBezTo>
                <a:cubicBezTo>
                  <a:pt x="839035" y="1261469"/>
                  <a:pt x="418848" y="1099271"/>
                  <a:pt x="0" y="1200329"/>
                </a:cubicBezTo>
                <a:cubicBezTo>
                  <a:pt x="-3229" y="1052319"/>
                  <a:pt x="21903" y="1009306"/>
                  <a:pt x="0" y="824226"/>
                </a:cubicBezTo>
                <a:cubicBezTo>
                  <a:pt x="-21903" y="639146"/>
                  <a:pt x="4909" y="527307"/>
                  <a:pt x="0" y="424116"/>
                </a:cubicBezTo>
                <a:cubicBezTo>
                  <a:pt x="-4909" y="320925"/>
                  <a:pt x="31251" y="9708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858760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Schockiert? </a:t>
            </a:r>
          </a:p>
          <a:p>
            <a:pPr algn="r"/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Was, wenn wir den Planer basisdemokratisch wählen,</a:t>
            </a:r>
          </a:p>
          <a:p>
            <a:pPr algn="r"/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die Pläne demokratisch abstimmen,</a:t>
            </a:r>
          </a:p>
          <a:p>
            <a:pPr algn="r"/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die Investitionen nach dem Gemeinwohl lenken, </a:t>
            </a:r>
          </a:p>
          <a:p>
            <a:pPr algn="r"/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nicht Gewinn, sondern Menschen ins Zentrum stellen </a:t>
            </a:r>
          </a:p>
          <a:p>
            <a:pPr algn="r"/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und auf Wachstum verzichten?</a:t>
            </a:r>
          </a:p>
        </p:txBody>
      </p:sp>
    </p:spTree>
    <p:extLst>
      <p:ext uri="{BB962C8B-B14F-4D97-AF65-F5344CB8AC3E}">
        <p14:creationId xmlns:p14="http://schemas.microsoft.com/office/powerpoint/2010/main" val="392206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E467A80-001F-62F8-065A-C69B633FCE45}"/>
              </a:ext>
            </a:extLst>
          </p:cNvPr>
          <p:cNvSpPr txBox="1"/>
          <p:nvPr/>
        </p:nvSpPr>
        <p:spPr>
          <a:xfrm>
            <a:off x="557048" y="777766"/>
            <a:ext cx="638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Kritische Ansätze, verstörende Inhalte, Planwirtschaft, Demokratie</a:t>
            </a:r>
            <a:endParaRPr lang="de-AT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FFE9B8-77B4-F1A2-0DB9-3BA9B034DA92}"/>
              </a:ext>
            </a:extLst>
          </p:cNvPr>
          <p:cNvSpPr/>
          <p:nvPr/>
        </p:nvSpPr>
        <p:spPr>
          <a:xfrm>
            <a:off x="451184" y="642730"/>
            <a:ext cx="59025" cy="422065"/>
          </a:xfrm>
          <a:prstGeom prst="rect">
            <a:avLst/>
          </a:prstGeom>
          <a:solidFill>
            <a:srgbClr val="E50914"/>
          </a:solidFill>
          <a:ln>
            <a:solidFill>
              <a:srgbClr val="E509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7487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F8A9B3E-46FF-1DD3-CC42-338A8C5C0CCC}"/>
              </a:ext>
            </a:extLst>
          </p:cNvPr>
          <p:cNvSpPr txBox="1"/>
          <p:nvPr/>
        </p:nvSpPr>
        <p:spPr>
          <a:xfrm>
            <a:off x="1490769" y="2918908"/>
            <a:ext cx="998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KAPITALISMUS = MARKT + EIGENTUM + WACHSTUM </a:t>
            </a:r>
          </a:p>
          <a:p>
            <a:pPr algn="ctr"/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162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BRAUCHT WIRTSCHAFT WACHSTUM?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641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D8D0673-82E1-0FD0-2F12-4E4718D8575D}"/>
              </a:ext>
            </a:extLst>
          </p:cNvPr>
          <p:cNvSpPr txBox="1"/>
          <p:nvPr/>
        </p:nvSpPr>
        <p:spPr>
          <a:xfrm>
            <a:off x="2085247" y="599090"/>
            <a:ext cx="7486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UNTER ANDEREN PRÄMISSEN SEHEN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29DF05B1-BD47-060A-A01B-EC6F933AB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660910"/>
              </p:ext>
            </p:extLst>
          </p:nvPr>
        </p:nvGraphicFramePr>
        <p:xfrm>
          <a:off x="620110" y="1114098"/>
          <a:ext cx="11214537" cy="5258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016">
                  <a:extLst>
                    <a:ext uri="{9D8B030D-6E8A-4147-A177-3AD203B41FA5}">
                      <a16:colId xmlns:a16="http://schemas.microsoft.com/office/drawing/2014/main" val="2973271556"/>
                    </a:ext>
                  </a:extLst>
                </a:gridCol>
                <a:gridCol w="6071521">
                  <a:extLst>
                    <a:ext uri="{9D8B030D-6E8A-4147-A177-3AD203B41FA5}">
                      <a16:colId xmlns:a16="http://schemas.microsoft.com/office/drawing/2014/main" val="342121252"/>
                    </a:ext>
                  </a:extLst>
                </a:gridCol>
              </a:tblGrid>
              <a:tr h="594685">
                <a:tc>
                  <a:txBody>
                    <a:bodyPr/>
                    <a:lstStyle/>
                    <a:p>
                      <a:r>
                        <a:rPr lang="de-DE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Altes Denken</a:t>
                      </a:r>
                      <a:endParaRPr lang="de-AT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Neue Prämissen</a:t>
                      </a:r>
                      <a:endParaRPr lang="de-AT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787027"/>
                  </a:ext>
                </a:extLst>
              </a:tr>
              <a:tr h="594685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„Wachstum erhöht den Wohlstand“</a:t>
                      </a:r>
                      <a:endParaRPr lang="de-AT" sz="16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Welches Wachstum, Welcher </a:t>
                      </a:r>
                      <a:r>
                        <a:rPr lang="de-DE" sz="1600" dirty="0" err="1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Wohlstannd</a:t>
                      </a:r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? </a:t>
                      </a:r>
                    </a:p>
                    <a:p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  <a:hlinkClick r:id="rId2"/>
                        </a:rPr>
                        <a:t>Gutes Wachstum, böses Wachstum, 2016</a:t>
                      </a:r>
                      <a:endParaRPr lang="de-DE" sz="14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  <a:p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Umsatz = Preis * Menge</a:t>
                      </a:r>
                      <a:endParaRPr lang="de-AT" sz="14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924991"/>
                  </a:ext>
                </a:extLst>
              </a:tr>
              <a:tr h="594685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„Wachstum erhöht Beschäftigung“</a:t>
                      </a:r>
                      <a:endParaRPr lang="de-AT" sz="16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Stimmt nicht. </a:t>
                      </a:r>
                    </a:p>
                    <a:p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Produktivitätsgewinne werden durch Digitalisierung (in Zukunft KI) eingefahren. In VZÄ ist die Beschäftigung seit 1995 stagnierend bei einem BIP- Wachstum von ca. 120%</a:t>
                      </a:r>
                      <a:endParaRPr lang="de-AT" sz="14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528264"/>
                  </a:ext>
                </a:extLst>
              </a:tr>
              <a:tr h="722462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„Ohne Gewinn (=Kapitalwachstum) </a:t>
                      </a:r>
                    </a:p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gibt es keine Innovationen“</a:t>
                      </a:r>
                      <a:endParaRPr lang="de-AT" sz="16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Was ist Gewinn?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Abschreibungen nach Wiederbeschaffung ermöglicht Reinvestitionen ohne Gewinn.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Zukunftsinvestitionen nach Gemeinwohl statt Gewinn ausrichten und als Ansparungsaufwand führen.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493856"/>
                  </a:ext>
                </a:extLst>
              </a:tr>
              <a:tr h="594685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„Geht es der Wirtschaft gut, geht es allen gut“ </a:t>
                      </a:r>
                    </a:p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(WKO Slogan)</a:t>
                      </a:r>
                      <a:endParaRPr lang="de-AT" sz="16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Haha! </a:t>
                      </a:r>
                    </a:p>
                    <a:p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Die Verteilung des Kuchens ist die zweitgrößte Herausforderung im 21. Jhdt. und hat mit dem Wachstum nichts zu tun. </a:t>
                      </a:r>
                      <a:endParaRPr lang="de-AT" sz="16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410115"/>
                  </a:ext>
                </a:extLst>
              </a:tr>
              <a:tr h="594685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„Das Wachstum brauchen wir für die Zinsen“</a:t>
                      </a:r>
                      <a:endParaRPr lang="de-AT" sz="16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Ja, das stimmt leider. </a:t>
                      </a:r>
                    </a:p>
                    <a:p>
                      <a:r>
                        <a:rPr lang="de-DE" sz="1400" dirty="0"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Die Investitionen müssen derzeit mehr verdienen als sie kosten. Doch die Zinsen bestehen aus Kosten, Risiko und Gewinn. Müssen Banken Gewinne machen?</a:t>
                      </a:r>
                      <a:endParaRPr lang="de-AT" sz="1400" dirty="0"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693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53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44DFF8B-5AA5-506E-2933-416A13D0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542" y="1724743"/>
            <a:ext cx="6414427" cy="427267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96239E1-5D93-5E78-B54E-2AC8B8E253B1}"/>
              </a:ext>
            </a:extLst>
          </p:cNvPr>
          <p:cNvSpPr txBox="1"/>
          <p:nvPr/>
        </p:nvSpPr>
        <p:spPr>
          <a:xfrm>
            <a:off x="1280562" y="663193"/>
            <a:ext cx="998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POSTWACHSTUMSÖKONOMIE  - DEGROWTH</a:t>
            </a:r>
          </a:p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Niko Paech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3" name="Grafik 2" descr="Ein Bild, das Text, Käfig, Gebäude enthält.&#10;&#10;Automatisch generierte Beschreibung">
            <a:extLst>
              <a:ext uri="{FF2B5EF4-FFF2-40B4-BE49-F238E27FC236}">
                <a16:creationId xmlns:a16="http://schemas.microsoft.com/office/drawing/2014/main" id="{20D099A6-A15C-7318-01FF-BA9779F8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175" y="663193"/>
            <a:ext cx="1152525" cy="1792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3610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01C65F-84CC-C619-3498-C232D4D61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3" y="1469213"/>
            <a:ext cx="6310880" cy="46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5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5D719DF-3118-C204-72AE-565BC0E79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674" y="1825625"/>
            <a:ext cx="5582429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46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BE255-6EFC-D4F7-6021-613DE3B4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4DD35E-1B52-983F-F0C0-F47CC6B2C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5AA5A5-CC06-1BDB-AE33-479F70529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885" y="1825625"/>
            <a:ext cx="5658640" cy="41915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D0DDC38-0395-83B7-B831-B3E3177AFD54}"/>
              </a:ext>
            </a:extLst>
          </p:cNvPr>
          <p:cNvSpPr txBox="1"/>
          <p:nvPr/>
        </p:nvSpPr>
        <p:spPr>
          <a:xfrm>
            <a:off x="3464442" y="227972"/>
            <a:ext cx="4144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Eigene Leistungen bei mehr Zeit verfügbar</a:t>
            </a:r>
          </a:p>
          <a:p>
            <a:r>
              <a:rPr lang="de-DE" dirty="0"/>
              <a:t>Nebenökonomie</a:t>
            </a:r>
          </a:p>
          <a:p>
            <a:r>
              <a:rPr lang="de-DE" dirty="0"/>
              <a:t>Leistungen tauschen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6944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747E1DE-69A2-9435-2802-604FC324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680" y="677917"/>
            <a:ext cx="5450259" cy="55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OHNE KAPITALISMUS </a:t>
            </a:r>
          </a:p>
          <a:p>
            <a:pPr algn="ctr"/>
            <a:endParaRPr lang="de-DE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WOHLSTAND JENSEITS VON REICHTUM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4858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063311-F564-E969-0C94-DBE6A87D820E}"/>
              </a:ext>
            </a:extLst>
          </p:cNvPr>
          <p:cNvSpPr txBox="1"/>
          <p:nvPr/>
        </p:nvSpPr>
        <p:spPr>
          <a:xfrm>
            <a:off x="3361918" y="2967335"/>
            <a:ext cx="54008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90.000 USD PRO JAHR SIND GENUG</a:t>
            </a:r>
          </a:p>
          <a:p>
            <a:endParaRPr lang="de-DE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60.000 – 65.000 USD GENÜGEN FÜR TÄGLICHE ZUFRIEDENHEIT</a:t>
            </a:r>
          </a:p>
          <a:p>
            <a:endParaRPr lang="de-DE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Studie Andrew T </a:t>
            </a:r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Jebb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, </a:t>
            </a:r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Pursue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University, 2018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1,7 </a:t>
            </a:r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Mio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Menschen weltweit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EB6DE5-A787-A1F9-FD45-272EC24FF297}"/>
              </a:ext>
            </a:extLst>
          </p:cNvPr>
          <p:cNvSpPr txBox="1"/>
          <p:nvPr/>
        </p:nvSpPr>
        <p:spPr>
          <a:xfrm>
            <a:off x="2099553" y="2346141"/>
            <a:ext cx="799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KAPITALISMUS IST GUT – BIS ER NICHT MEHR GUT IST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779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76FA9F-F3D2-A217-E0EE-99CD5F9ED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4" b="7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95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C4C8F98-7EC5-3DFD-07E8-2532031A7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86" y="205528"/>
            <a:ext cx="8040914" cy="62516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2DCD00-7BAC-18F4-2C4C-57D3038030C8}"/>
              </a:ext>
            </a:extLst>
          </p:cNvPr>
          <p:cNvSpPr txBox="1"/>
          <p:nvPr/>
        </p:nvSpPr>
        <p:spPr>
          <a:xfrm>
            <a:off x="7678057" y="6449947"/>
            <a:ext cx="275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</a:t>
            </a:r>
            <a:r>
              <a:rPr lang="de-DE" dirty="0">
                <a:hlinkClick r:id="rId3"/>
              </a:rPr>
              <a:t>: Economist, 03 2019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EF8C73-657C-25CD-623D-B139665C422A}"/>
              </a:ext>
            </a:extLst>
          </p:cNvPr>
          <p:cNvSpPr txBox="1"/>
          <p:nvPr/>
        </p:nvSpPr>
        <p:spPr>
          <a:xfrm>
            <a:off x="4734698" y="3613665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Pakistan</a:t>
            </a:r>
            <a:endParaRPr lang="de-AT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DE7A15-AA6D-FFC4-F7AB-10FE84C6F706}"/>
              </a:ext>
            </a:extLst>
          </p:cNvPr>
          <p:cNvSpPr txBox="1"/>
          <p:nvPr/>
        </p:nvSpPr>
        <p:spPr>
          <a:xfrm>
            <a:off x="7061200" y="3613666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Russland</a:t>
            </a:r>
            <a:endParaRPr lang="de-AT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2481B70-4A06-0FAD-4D1B-94EEEF2CFC56}"/>
              </a:ext>
            </a:extLst>
          </p:cNvPr>
          <p:cNvSpPr txBox="1"/>
          <p:nvPr/>
        </p:nvSpPr>
        <p:spPr>
          <a:xfrm>
            <a:off x="7203215" y="3019960"/>
            <a:ext cx="949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Frankreich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613394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C113C9-FF9C-76B8-44E3-10F5438CE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43" y="1518934"/>
            <a:ext cx="7147468" cy="47096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5989267-FD65-DB3B-47E9-DCB010E774BE}"/>
              </a:ext>
            </a:extLst>
          </p:cNvPr>
          <p:cNvSpPr txBox="1"/>
          <p:nvPr/>
        </p:nvSpPr>
        <p:spPr>
          <a:xfrm>
            <a:off x="4075197" y="629426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DIE GENUG – SCHWELLE 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08F80D-8890-CAB7-91CD-84AA270CCC8F}"/>
              </a:ext>
            </a:extLst>
          </p:cNvPr>
          <p:cNvSpPr txBox="1"/>
          <p:nvPr/>
        </p:nvSpPr>
        <p:spPr>
          <a:xfrm flipH="1">
            <a:off x="7600728" y="6287085"/>
            <a:ext cx="20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Eigene Studie 2016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97260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063311-F564-E969-0C94-DBE6A87D820E}"/>
              </a:ext>
            </a:extLst>
          </p:cNvPr>
          <p:cNvSpPr txBox="1"/>
          <p:nvPr/>
        </p:nvSpPr>
        <p:spPr>
          <a:xfrm>
            <a:off x="2166881" y="2967335"/>
            <a:ext cx="8060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WIE BRINGEN WIR DEN WOHLSTAND ZUM MENSCHEN?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de-DE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de-DE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6326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E7221F6-2A7E-1F9D-79EE-3305B347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86606" y="1273647"/>
            <a:ext cx="3524372" cy="4787826"/>
          </a:xfrm>
          <a:prstGeom prst="rect">
            <a:avLst/>
          </a:prstGeom>
        </p:spPr>
      </p:pic>
      <p:pic>
        <p:nvPicPr>
          <p:cNvPr id="10" name="Grafik 9" descr="Ein Bild, das Text, Schrift, Screenshot, Buch enthält.&#10;&#10;Automatisch generierte Beschreibung">
            <a:extLst>
              <a:ext uri="{FF2B5EF4-FFF2-40B4-BE49-F238E27FC236}">
                <a16:creationId xmlns:a16="http://schemas.microsoft.com/office/drawing/2014/main" id="{8D8B8869-449B-8500-AC08-CB735C6E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584" y="3615265"/>
            <a:ext cx="1139818" cy="18144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7F740F3-B463-C0F5-8D3A-0BB1D6DB5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8019" y="1366765"/>
            <a:ext cx="3524372" cy="460158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BAC4CFE-744C-B55C-A170-047EF8C314B4}"/>
              </a:ext>
            </a:extLst>
          </p:cNvPr>
          <p:cNvSpPr txBox="1"/>
          <p:nvPr/>
        </p:nvSpPr>
        <p:spPr>
          <a:xfrm>
            <a:off x="2670064" y="1051128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1985 – ES WAR NOCH NIE SO GUT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9613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B0F8EF2-74AB-42DE-87B8-C069343C84EF}"/>
              </a:ext>
            </a:extLst>
          </p:cNvPr>
          <p:cNvSpPr txBox="1"/>
          <p:nvPr/>
        </p:nvSpPr>
        <p:spPr>
          <a:xfrm>
            <a:off x="487140" y="772511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SELBSTVERWALTUNG 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4B82E6-9071-7D3E-1F12-4FC25856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232" y="2952357"/>
            <a:ext cx="2282785" cy="15145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B881404-85FE-FF6B-A067-68621EFF9DD5}"/>
              </a:ext>
            </a:extLst>
          </p:cNvPr>
          <p:cNvSpPr txBox="1"/>
          <p:nvPr/>
        </p:nvSpPr>
        <p:spPr>
          <a:xfrm>
            <a:off x="1305255" y="4351283"/>
            <a:ext cx="3416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Produktionsmittel gehören dem Staat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Eigentumsrechte gehen Belegschaft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Entscheidungsfindung in Selbstverwaltung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Der Belegschaft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Keine Vermögenskonzentration</a:t>
            </a:r>
          </a:p>
          <a:p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006895D-776C-A68A-65DB-598F02669106}"/>
              </a:ext>
            </a:extLst>
          </p:cNvPr>
          <p:cNvSpPr txBox="1"/>
          <p:nvPr/>
        </p:nvSpPr>
        <p:spPr>
          <a:xfrm>
            <a:off x="6587915" y="4351283"/>
            <a:ext cx="260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Gleichmäßige Gewinnverteilung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79E0CBB-AE92-3123-2E31-A59A22C8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663" y="3177541"/>
            <a:ext cx="1803636" cy="106417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01C4E1B-3BEC-1477-8F0F-ED845E5DB9EC}"/>
              </a:ext>
            </a:extLst>
          </p:cNvPr>
          <p:cNvSpPr txBox="1"/>
          <p:nvPr/>
        </p:nvSpPr>
        <p:spPr>
          <a:xfrm>
            <a:off x="4684017" y="4459004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Angebot über Märkte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7D63985-0ADF-A2F8-33ED-F1E152435D23}"/>
              </a:ext>
            </a:extLst>
          </p:cNvPr>
          <p:cNvCxnSpPr/>
          <p:nvPr/>
        </p:nvCxnSpPr>
        <p:spPr>
          <a:xfrm>
            <a:off x="5255172" y="3363311"/>
            <a:ext cx="0" cy="725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E89BB8EC-61B6-C0CA-261C-24159C34BA2D}"/>
              </a:ext>
            </a:extLst>
          </p:cNvPr>
          <p:cNvCxnSpPr>
            <a:cxnSpLocks/>
          </p:cNvCxnSpPr>
          <p:nvPr/>
        </p:nvCxnSpPr>
        <p:spPr>
          <a:xfrm flipH="1" flipV="1">
            <a:off x="5249710" y="4087735"/>
            <a:ext cx="772511" cy="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2790B29-7F1F-9DD1-E30E-E9289BFAF655}"/>
              </a:ext>
            </a:extLst>
          </p:cNvPr>
          <p:cNvCxnSpPr>
            <a:cxnSpLocks/>
          </p:cNvCxnSpPr>
          <p:nvPr/>
        </p:nvCxnSpPr>
        <p:spPr>
          <a:xfrm flipH="1">
            <a:off x="5479377" y="3596636"/>
            <a:ext cx="401332" cy="218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33C6DCD-25B1-E009-1B7C-52D01AE66136}"/>
              </a:ext>
            </a:extLst>
          </p:cNvPr>
          <p:cNvCxnSpPr>
            <a:cxnSpLocks/>
          </p:cNvCxnSpPr>
          <p:nvPr/>
        </p:nvCxnSpPr>
        <p:spPr>
          <a:xfrm flipH="1" flipV="1">
            <a:off x="5535356" y="3597301"/>
            <a:ext cx="353066" cy="23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3D0201AC-10E9-B132-D7E3-40B71D0139FF}"/>
              </a:ext>
            </a:extLst>
          </p:cNvPr>
          <p:cNvSpPr/>
          <p:nvPr/>
        </p:nvSpPr>
        <p:spPr>
          <a:xfrm>
            <a:off x="1292599" y="2758965"/>
            <a:ext cx="8485513" cy="27011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1218E23-5BB9-6170-922B-FFCE6BD6985D}"/>
              </a:ext>
            </a:extLst>
          </p:cNvPr>
          <p:cNvSpPr txBox="1"/>
          <p:nvPr/>
        </p:nvSpPr>
        <p:spPr>
          <a:xfrm>
            <a:off x="1292599" y="5529599"/>
            <a:ext cx="96407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Zentralplan der Investitionen auf Makroebene (langfristige Entwicklung der Volkswirtschaft)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Beständiger als Privatinvestitionen, Ziel gemeinwohlorientierter, weniger strukturelle Engpässe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Steuerung durch zentrale Kreditvergabe und </a:t>
            </a:r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sektor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/regionalspezifische Zinssätze – als Angebote an die Selbstverwaltungen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Demokratisch legitimierte Verteilung</a:t>
            </a:r>
          </a:p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teilweise Jugoslawisches Modell 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4EA673D-710D-DCB0-5C35-167B3251B9FE}"/>
              </a:ext>
            </a:extLst>
          </p:cNvPr>
          <p:cNvSpPr txBox="1"/>
          <p:nvPr/>
        </p:nvSpPr>
        <p:spPr>
          <a:xfrm>
            <a:off x="1352485" y="2808209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Marktwirtschaft auf Mikroebene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1922F6A-65C3-46A9-986F-15BF67F32974}"/>
              </a:ext>
            </a:extLst>
          </p:cNvPr>
          <p:cNvSpPr/>
          <p:nvPr/>
        </p:nvSpPr>
        <p:spPr>
          <a:xfrm>
            <a:off x="625192" y="2204545"/>
            <a:ext cx="10105870" cy="443799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20F5EA6-8779-AAA7-F6D2-17F41181A1EF}"/>
              </a:ext>
            </a:extLst>
          </p:cNvPr>
          <p:cNvSpPr txBox="1"/>
          <p:nvPr/>
        </p:nvSpPr>
        <p:spPr>
          <a:xfrm>
            <a:off x="625192" y="2232992"/>
            <a:ext cx="3789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Demokratische Planwirtschaft auf Makroebene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4142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CBAC4CFE-744C-B55C-A170-047EF8C314B4}"/>
              </a:ext>
            </a:extLst>
          </p:cNvPr>
          <p:cNvSpPr txBox="1"/>
          <p:nvPr/>
        </p:nvSpPr>
        <p:spPr>
          <a:xfrm>
            <a:off x="2209359" y="1044734"/>
            <a:ext cx="777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BUEN VIVIR – NACHHALTIGKEIT IN DER VERFASSUNG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23EA42-4DE8-7801-94D4-0433DD300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543" y="1677261"/>
            <a:ext cx="4340804" cy="47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8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6BBE25D-7266-D3A7-B370-AD22B3BB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226" y="2259023"/>
            <a:ext cx="6145973" cy="29327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92EEC1-B83E-1919-1221-27EFDE0EA2E9}"/>
              </a:ext>
            </a:extLst>
          </p:cNvPr>
          <p:cNvSpPr txBox="1"/>
          <p:nvPr/>
        </p:nvSpPr>
        <p:spPr>
          <a:xfrm>
            <a:off x="1333314" y="1004393"/>
            <a:ext cx="890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ALS ERFÜLLUNGSGEHILFE DES GEMEINWOHLS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4288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BRAUCHT WIRTSCHAFT GELD?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837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490769" y="2918908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OHNE GELD – SOLIDARISCHE ÖKONOMIE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586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CEB61FA-7D4A-89EA-236E-ECA43769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075" y="1850011"/>
            <a:ext cx="5553850" cy="315797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84A5AC-6C63-63F6-0356-F25E01A1E388}"/>
              </a:ext>
            </a:extLst>
          </p:cNvPr>
          <p:cNvSpPr txBox="1"/>
          <p:nvPr/>
        </p:nvSpPr>
        <p:spPr>
          <a:xfrm>
            <a:off x="2824075" y="989256"/>
            <a:ext cx="6543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PRODUKTION VON GEMEINGÜTERN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2A6285A-EED6-7F6C-E069-BABFA1CB6236}"/>
              </a:ext>
            </a:extLst>
          </p:cNvPr>
          <p:cNvSpPr txBox="1"/>
          <p:nvPr/>
        </p:nvSpPr>
        <p:spPr>
          <a:xfrm>
            <a:off x="9231406" y="4881282"/>
            <a:ext cx="14221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Solila</a:t>
            </a:r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Wien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Tauschbörsen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Umsonstläden</a:t>
            </a:r>
          </a:p>
          <a:p>
            <a:endParaRPr lang="de-AT" sz="12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14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834784" y="2967335"/>
            <a:ext cx="1052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IST DIE ORGANISATION VON WOHLSTAND </a:t>
            </a:r>
            <a:r>
              <a:rPr lang="de-DE" sz="2400" u="sng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FÜR MENSCHEN</a:t>
            </a:r>
          </a:p>
          <a:p>
            <a:pPr algn="ctr"/>
            <a:endParaRPr lang="de-DE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de-DE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40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1102736" y="2912513"/>
            <a:ext cx="998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BRAUCHT WIRTSCHAFT DEN PLANETEN?</a:t>
            </a:r>
          </a:p>
          <a:p>
            <a:pPr algn="ctr"/>
            <a:endParaRPr lang="de-DE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GRENZEN DER WIRTSCHAFT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6778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E7993E3-BBE1-4320-1244-2051EDA6BCD8}"/>
              </a:ext>
            </a:extLst>
          </p:cNvPr>
          <p:cNvSpPr txBox="1"/>
          <p:nvPr/>
        </p:nvSpPr>
        <p:spPr>
          <a:xfrm>
            <a:off x="1042225" y="847881"/>
            <a:ext cx="9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AUSSER RAND UND BAND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1806D3-527A-98B0-2253-4721B4DA91C2}"/>
              </a:ext>
            </a:extLst>
          </p:cNvPr>
          <p:cNvSpPr txBox="1"/>
          <p:nvPr/>
        </p:nvSpPr>
        <p:spPr>
          <a:xfrm>
            <a:off x="444762" y="6023838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2"/>
              </a:rPr>
              <a:t>DONUT Economy</a:t>
            </a: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2"/>
              </a:rPr>
              <a:t>DIY Workshop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59423E-A19C-4767-B472-EFA09B7F79A4}"/>
              </a:ext>
            </a:extLst>
          </p:cNvPr>
          <p:cNvSpPr txBox="1"/>
          <p:nvPr/>
        </p:nvSpPr>
        <p:spPr>
          <a:xfrm>
            <a:off x="5300572" y="5182905"/>
            <a:ext cx="1763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Kate </a:t>
            </a:r>
            <a:r>
              <a:rPr lang="de-DE" sz="1100" dirty="0" err="1"/>
              <a:t>Raworth</a:t>
            </a:r>
            <a:r>
              <a:rPr lang="de-DE" sz="1100" dirty="0"/>
              <a:t>, 2018</a:t>
            </a:r>
            <a:endParaRPr lang="de-AT" sz="11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A4607C-DCD0-FAC9-34AC-3EC57481AD9F}"/>
              </a:ext>
            </a:extLst>
          </p:cNvPr>
          <p:cNvSpPr txBox="1"/>
          <p:nvPr/>
        </p:nvSpPr>
        <p:spPr>
          <a:xfrm>
            <a:off x="9745074" y="5885338"/>
            <a:ext cx="2180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3"/>
              </a:rPr>
              <a:t>https://donut.nexteconomylab.de</a:t>
            </a:r>
            <a:r>
              <a:rPr lang="de-AT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für Kommunen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656F8FB-E980-EB85-8D03-8D7AF5B8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48" y="2037397"/>
            <a:ext cx="2535757" cy="260494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AE0AF37-FE7C-C219-739A-9C5F9480D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005" y="2093446"/>
            <a:ext cx="2582509" cy="26711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33F7E0D-650A-0C19-89FD-05549C86B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713" y="2093446"/>
            <a:ext cx="2515956" cy="262562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0CA6204-BA31-295B-64BF-8D312511BBAE}"/>
              </a:ext>
            </a:extLst>
          </p:cNvPr>
          <p:cNvSpPr txBox="1"/>
          <p:nvPr/>
        </p:nvSpPr>
        <p:spPr>
          <a:xfrm>
            <a:off x="2625850" y="6045070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7"/>
              </a:rPr>
              <a:t>Interaktive Karte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8357B38-6E27-E81C-69E5-6EEEB1E83C2E}"/>
              </a:ext>
            </a:extLst>
          </p:cNvPr>
          <p:cNvSpPr txBox="1"/>
          <p:nvPr/>
        </p:nvSpPr>
        <p:spPr>
          <a:xfrm>
            <a:off x="4877158" y="6023838"/>
            <a:ext cx="3825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8"/>
              </a:rPr>
              <a:t>https://doughnuteconomics.org/tools</a:t>
            </a:r>
            <a:r>
              <a:rPr lang="de-AT" dirty="0"/>
              <a:t> 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0156B6B-2E13-0F70-F9E0-5E0994948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1547" y="2037397"/>
            <a:ext cx="2926750" cy="284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38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C0CD106-967B-58CC-371F-69FEB764B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65" y="1982439"/>
            <a:ext cx="3712751" cy="39063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AACBC63-C464-235B-BD78-14957B40235D}"/>
              </a:ext>
            </a:extLst>
          </p:cNvPr>
          <p:cNvSpPr txBox="1"/>
          <p:nvPr/>
        </p:nvSpPr>
        <p:spPr>
          <a:xfrm>
            <a:off x="1042225" y="847881"/>
            <a:ext cx="998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WIRTSCHAFT ALS ÖKOSYSTEM</a:t>
            </a:r>
          </a:p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Ökologische Ökonomik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356E5-6B87-59AC-DDC1-84B294AE8DD4}"/>
              </a:ext>
            </a:extLst>
          </p:cNvPr>
          <p:cNvSpPr txBox="1"/>
          <p:nvPr/>
        </p:nvSpPr>
        <p:spPr>
          <a:xfrm>
            <a:off x="6096000" y="6192371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</a:t>
            </a:r>
            <a:r>
              <a:rPr lang="de-DE" sz="1100" dirty="0" err="1"/>
              <a:t>wikipedia</a:t>
            </a:r>
            <a:endParaRPr lang="de-AT" sz="11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1EC704-D953-E6E4-F417-0C5D99E69E99}"/>
              </a:ext>
            </a:extLst>
          </p:cNvPr>
          <p:cNvSpPr txBox="1"/>
          <p:nvPr/>
        </p:nvSpPr>
        <p:spPr>
          <a:xfrm>
            <a:off x="5830617" y="2316848"/>
            <a:ext cx="43685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Suffizienzwirtschaft</a:t>
            </a:r>
            <a:endParaRPr lang="de-DE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Anders leben. Es gibt ein Genug. </a:t>
            </a:r>
          </a:p>
          <a:p>
            <a:endParaRPr lang="de-DE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Effizienzwirtschaft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Anders produzieren.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So wenig Ressourcen, wie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AT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Konsistenzwirtschaft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Anders denken.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Symbiose zwischen Natur und Technik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Ressourcenkreislauf</a:t>
            </a:r>
          </a:p>
          <a:p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430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AE39DEC0-28CF-6159-565D-5C49968E2EDB}"/>
              </a:ext>
            </a:extLst>
          </p:cNvPr>
          <p:cNvSpPr/>
          <p:nvPr/>
        </p:nvSpPr>
        <p:spPr>
          <a:xfrm>
            <a:off x="6740623" y="2671994"/>
            <a:ext cx="914400" cy="2073965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9CC508D5-04C2-5BCA-A644-9B20661A681F}"/>
              </a:ext>
            </a:extLst>
          </p:cNvPr>
          <p:cNvSpPr/>
          <p:nvPr/>
        </p:nvSpPr>
        <p:spPr>
          <a:xfrm>
            <a:off x="9145895" y="2671993"/>
            <a:ext cx="914400" cy="2073965"/>
          </a:xfrm>
          <a:prstGeom prst="trapezoid">
            <a:avLst/>
          </a:prstGeom>
          <a:solidFill>
            <a:srgbClr val="EC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FCD4D41-6C06-E9B0-71BD-FB72E42FDCAB}"/>
              </a:ext>
            </a:extLst>
          </p:cNvPr>
          <p:cNvSpPr/>
          <p:nvPr/>
        </p:nvSpPr>
        <p:spPr>
          <a:xfrm>
            <a:off x="6740623" y="4829110"/>
            <a:ext cx="3319672" cy="5319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D4E69BE-BEB7-37CA-D2CC-2688267BC332}"/>
              </a:ext>
            </a:extLst>
          </p:cNvPr>
          <p:cNvSpPr/>
          <p:nvPr/>
        </p:nvSpPr>
        <p:spPr>
          <a:xfrm>
            <a:off x="6952658" y="2522187"/>
            <a:ext cx="2837471" cy="7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CEA65C86-B9B9-12C3-988A-5E17E5FF5B4D}"/>
              </a:ext>
            </a:extLst>
          </p:cNvPr>
          <p:cNvSpPr/>
          <p:nvPr/>
        </p:nvSpPr>
        <p:spPr>
          <a:xfrm>
            <a:off x="6952658" y="1924540"/>
            <a:ext cx="2791012" cy="5498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362C9C-2B9D-4033-324D-4507BB4167A6}"/>
              </a:ext>
            </a:extLst>
          </p:cNvPr>
          <p:cNvSpPr txBox="1"/>
          <p:nvPr/>
        </p:nvSpPr>
        <p:spPr>
          <a:xfrm rot="16200000">
            <a:off x="6622056" y="3621091"/>
            <a:ext cx="115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Ökonomie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FC88A1-B70C-8C7F-B1EA-7853430B7AF2}"/>
              </a:ext>
            </a:extLst>
          </p:cNvPr>
          <p:cNvSpPr txBox="1"/>
          <p:nvPr/>
        </p:nvSpPr>
        <p:spPr>
          <a:xfrm rot="16200000">
            <a:off x="9144344" y="3621091"/>
            <a:ext cx="92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Soziales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29B60A-D8E1-EA1C-F61F-5727FCDD5AA1}"/>
              </a:ext>
            </a:extLst>
          </p:cNvPr>
          <p:cNvSpPr txBox="1"/>
          <p:nvPr/>
        </p:nvSpPr>
        <p:spPr>
          <a:xfrm>
            <a:off x="7606312" y="2114807"/>
            <a:ext cx="153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Nachhaltigkeit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B2F3E5-84DD-328B-CF35-82F74771B178}"/>
              </a:ext>
            </a:extLst>
          </p:cNvPr>
          <p:cNvSpPr txBox="1"/>
          <p:nvPr/>
        </p:nvSpPr>
        <p:spPr>
          <a:xfrm>
            <a:off x="7900891" y="4910397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Ökologie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06901464-A6B2-987B-CB86-A8C5CB3253EA}"/>
              </a:ext>
            </a:extLst>
          </p:cNvPr>
          <p:cNvSpPr/>
          <p:nvPr/>
        </p:nvSpPr>
        <p:spPr>
          <a:xfrm>
            <a:off x="1765143" y="2671994"/>
            <a:ext cx="914400" cy="2073965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DD1619C9-A422-8680-DA03-39A7018F3A35}"/>
              </a:ext>
            </a:extLst>
          </p:cNvPr>
          <p:cNvSpPr/>
          <p:nvPr/>
        </p:nvSpPr>
        <p:spPr>
          <a:xfrm>
            <a:off x="4170415" y="2671993"/>
            <a:ext cx="914400" cy="2073965"/>
          </a:xfrm>
          <a:prstGeom prst="trapezoid">
            <a:avLst/>
          </a:prstGeom>
          <a:solidFill>
            <a:srgbClr val="EC1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F6C410B-C67A-3430-42AC-0B53052D655D}"/>
              </a:ext>
            </a:extLst>
          </p:cNvPr>
          <p:cNvSpPr/>
          <p:nvPr/>
        </p:nvSpPr>
        <p:spPr>
          <a:xfrm>
            <a:off x="1977178" y="2522187"/>
            <a:ext cx="2837471" cy="7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A77D08BC-83F1-48A8-79BB-C95FDF6E9A9A}"/>
              </a:ext>
            </a:extLst>
          </p:cNvPr>
          <p:cNvSpPr/>
          <p:nvPr/>
        </p:nvSpPr>
        <p:spPr>
          <a:xfrm>
            <a:off x="1977178" y="1924540"/>
            <a:ext cx="2791012" cy="5498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E6AB0D2-142E-81BE-EEC1-882EEEC5A6BC}"/>
              </a:ext>
            </a:extLst>
          </p:cNvPr>
          <p:cNvSpPr txBox="1"/>
          <p:nvPr/>
        </p:nvSpPr>
        <p:spPr>
          <a:xfrm rot="16200000">
            <a:off x="1646576" y="3621091"/>
            <a:ext cx="115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Ökonomie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3B7D2EC-6926-C83F-A3BA-C30B1743FC07}"/>
              </a:ext>
            </a:extLst>
          </p:cNvPr>
          <p:cNvSpPr txBox="1"/>
          <p:nvPr/>
        </p:nvSpPr>
        <p:spPr>
          <a:xfrm rot="16200000">
            <a:off x="4168864" y="3621091"/>
            <a:ext cx="92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Soziales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3B85087-9B9C-AAB1-6329-0E6CF23F1334}"/>
              </a:ext>
            </a:extLst>
          </p:cNvPr>
          <p:cNvSpPr txBox="1"/>
          <p:nvPr/>
        </p:nvSpPr>
        <p:spPr>
          <a:xfrm>
            <a:off x="2630832" y="2114807"/>
            <a:ext cx="153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Nachhaltigkeit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E4843B83-70DA-CABB-3C3E-D471707B6BDF}"/>
              </a:ext>
            </a:extLst>
          </p:cNvPr>
          <p:cNvSpPr/>
          <p:nvPr/>
        </p:nvSpPr>
        <p:spPr>
          <a:xfrm>
            <a:off x="2987488" y="2677772"/>
            <a:ext cx="914400" cy="2073965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9A4FD8F-8BF3-AAEF-AE08-AD4B5B06F89D}"/>
              </a:ext>
            </a:extLst>
          </p:cNvPr>
          <p:cNvSpPr txBox="1"/>
          <p:nvPr/>
        </p:nvSpPr>
        <p:spPr>
          <a:xfrm rot="16200000">
            <a:off x="2941058" y="3671223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Ökologie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3E3A9E-307F-96ED-BF08-B8311C852255}"/>
              </a:ext>
            </a:extLst>
          </p:cNvPr>
          <p:cNvSpPr txBox="1"/>
          <p:nvPr/>
        </p:nvSpPr>
        <p:spPr>
          <a:xfrm>
            <a:off x="1280562" y="663193"/>
            <a:ext cx="998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2 SÄULEN MODELL</a:t>
            </a:r>
          </a:p>
          <a:p>
            <a:pPr algn="ctr"/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338AE9B-6BB3-9BB7-047C-82E8F5288EF7}"/>
              </a:ext>
            </a:extLst>
          </p:cNvPr>
          <p:cNvSpPr txBox="1"/>
          <p:nvPr/>
        </p:nvSpPr>
        <p:spPr>
          <a:xfrm>
            <a:off x="8639713" y="5923761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Eigene Darstellung</a:t>
            </a:r>
            <a:endParaRPr lang="de-AT" sz="12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5058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063311-F564-E969-0C94-DBE6A87D820E}"/>
              </a:ext>
            </a:extLst>
          </p:cNvPr>
          <p:cNvSpPr txBox="1"/>
          <p:nvPr/>
        </p:nvSpPr>
        <p:spPr>
          <a:xfrm>
            <a:off x="3249708" y="2967335"/>
            <a:ext cx="5692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BRAUCHT WIRTSCHAFT DEMOKRATIE?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8094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51594FB-877B-A39D-A9D3-4D9B25584B17}"/>
              </a:ext>
            </a:extLst>
          </p:cNvPr>
          <p:cNvSpPr txBox="1"/>
          <p:nvPr/>
        </p:nvSpPr>
        <p:spPr>
          <a:xfrm>
            <a:off x="681456" y="769012"/>
            <a:ext cx="945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KAPITALISMUS OHNE DEMOKRATIE</a:t>
            </a:r>
          </a:p>
          <a:p>
            <a:endParaRPr lang="de-DE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C77F1A-9410-24AB-773C-E552CCDE1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02" y="2785325"/>
            <a:ext cx="2282785" cy="151454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FB37FF4-B3E1-A8A0-5FAE-C07002B025CC}"/>
              </a:ext>
            </a:extLst>
          </p:cNvPr>
          <p:cNvSpPr txBox="1"/>
          <p:nvPr/>
        </p:nvSpPr>
        <p:spPr>
          <a:xfrm>
            <a:off x="1305255" y="4137055"/>
            <a:ext cx="3531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Produktionsmittel gehören einigen Staatsbürgern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Gewinne privat, Steuern eingehoben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D766DA-D5B1-8EC1-EF53-87AAC4A3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33" y="3010509"/>
            <a:ext cx="1803636" cy="10641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25F518B-EDBB-5BBD-7756-EFD2079F5CF1}"/>
              </a:ext>
            </a:extLst>
          </p:cNvPr>
          <p:cNvSpPr txBox="1"/>
          <p:nvPr/>
        </p:nvSpPr>
        <p:spPr>
          <a:xfrm>
            <a:off x="4728559" y="4094638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Angebot über Märkte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79AC17A-A44A-6F4C-1527-1B855CE0A249}"/>
              </a:ext>
            </a:extLst>
          </p:cNvPr>
          <p:cNvCxnSpPr/>
          <p:nvPr/>
        </p:nvCxnSpPr>
        <p:spPr>
          <a:xfrm>
            <a:off x="5207942" y="3196279"/>
            <a:ext cx="0" cy="725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E10F8E0-B5AF-7C62-8239-F8AB0497C50F}"/>
              </a:ext>
            </a:extLst>
          </p:cNvPr>
          <p:cNvCxnSpPr>
            <a:cxnSpLocks/>
          </p:cNvCxnSpPr>
          <p:nvPr/>
        </p:nvCxnSpPr>
        <p:spPr>
          <a:xfrm flipH="1" flipV="1">
            <a:off x="5202480" y="3920703"/>
            <a:ext cx="772511" cy="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9620D74-87DB-4655-18EB-8F58C2EC4447}"/>
              </a:ext>
            </a:extLst>
          </p:cNvPr>
          <p:cNvCxnSpPr>
            <a:cxnSpLocks/>
          </p:cNvCxnSpPr>
          <p:nvPr/>
        </p:nvCxnSpPr>
        <p:spPr>
          <a:xfrm flipH="1">
            <a:off x="5432147" y="3429604"/>
            <a:ext cx="401332" cy="218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B5C972D-3CD0-A07F-FDCB-9FD9E5BF926D}"/>
              </a:ext>
            </a:extLst>
          </p:cNvPr>
          <p:cNvCxnSpPr>
            <a:cxnSpLocks/>
          </p:cNvCxnSpPr>
          <p:nvPr/>
        </p:nvCxnSpPr>
        <p:spPr>
          <a:xfrm flipH="1" flipV="1">
            <a:off x="5488126" y="3430269"/>
            <a:ext cx="353066" cy="23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6A18E384-B5AC-4078-9FD0-E8A39FE82F29}"/>
              </a:ext>
            </a:extLst>
          </p:cNvPr>
          <p:cNvSpPr/>
          <p:nvPr/>
        </p:nvSpPr>
        <p:spPr>
          <a:xfrm>
            <a:off x="1292599" y="2506717"/>
            <a:ext cx="8485513" cy="29534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F885709-1C36-4109-DC92-92C4777A18E3}"/>
              </a:ext>
            </a:extLst>
          </p:cNvPr>
          <p:cNvSpPr txBox="1"/>
          <p:nvPr/>
        </p:nvSpPr>
        <p:spPr>
          <a:xfrm>
            <a:off x="1305255" y="5553337"/>
            <a:ext cx="58047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„Das ideale Gemeinwesen ist undemokratisch“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Politische Kaste ist von Kapitalismus entkoppelt getrennt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Bekommt spezielle Erziehung, kein Eigentum, keine </a:t>
            </a:r>
            <a:r>
              <a:rPr lang="de-DE" sz="1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marktw</a:t>
            </a: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. Tätigkeit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Umsetzung Jesuitenstaat 1610 -1767 in Paraguay</a:t>
            </a:r>
          </a:p>
          <a:p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510AEE-2D83-936D-5720-7EA2507AA7DA}"/>
              </a:ext>
            </a:extLst>
          </p:cNvPr>
          <p:cNvSpPr txBox="1"/>
          <p:nvPr/>
        </p:nvSpPr>
        <p:spPr>
          <a:xfrm>
            <a:off x="1305255" y="2641177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Marktwirtschaft auf Mikroebene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EEB0934-4064-6471-95D1-434F1230A3BD}"/>
              </a:ext>
            </a:extLst>
          </p:cNvPr>
          <p:cNvSpPr/>
          <p:nvPr/>
        </p:nvSpPr>
        <p:spPr>
          <a:xfrm>
            <a:off x="625192" y="2204545"/>
            <a:ext cx="10105870" cy="443799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6E43F3B-E003-A3B7-E629-3FE888F56242}"/>
              </a:ext>
            </a:extLst>
          </p:cNvPr>
          <p:cNvSpPr txBox="1"/>
          <p:nvPr/>
        </p:nvSpPr>
        <p:spPr>
          <a:xfrm>
            <a:off x="6716561" y="4159694"/>
            <a:ext cx="3061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3 Stände (Nährstand, Wehrstand, Philosophen)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Arbeitsteilung ist gerecht entlang natürlicher Begabungen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EB5A53A-87CB-A57F-6A57-9EE31BB63AD3}"/>
              </a:ext>
            </a:extLst>
          </p:cNvPr>
          <p:cNvSpPr txBox="1"/>
          <p:nvPr/>
        </p:nvSpPr>
        <p:spPr>
          <a:xfrm>
            <a:off x="625192" y="2220240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Planwirtschaft auf Makroebene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01DB19-8578-AA72-83B9-C9EF2745F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850" y="5286974"/>
            <a:ext cx="881933" cy="135556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0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063311-F564-E969-0C94-DBE6A87D820E}"/>
              </a:ext>
            </a:extLst>
          </p:cNvPr>
          <p:cNvSpPr txBox="1"/>
          <p:nvPr/>
        </p:nvSpPr>
        <p:spPr>
          <a:xfrm>
            <a:off x="1884751" y="2967335"/>
            <a:ext cx="842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WARUM DENKEN WIR WIRTSCHAFT SO MONOTHEISTISCH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1048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07D406B-E191-88B7-FE56-BF0879CEF038}"/>
              </a:ext>
            </a:extLst>
          </p:cNvPr>
          <p:cNvSpPr txBox="1"/>
          <p:nvPr/>
        </p:nvSpPr>
        <p:spPr>
          <a:xfrm>
            <a:off x="5172891" y="3352801"/>
            <a:ext cx="6479177" cy="1631216"/>
          </a:xfrm>
          <a:custGeom>
            <a:avLst/>
            <a:gdLst>
              <a:gd name="connsiteX0" fmla="*/ 0 w 6479177"/>
              <a:gd name="connsiteY0" fmla="*/ 0 h 1631216"/>
              <a:gd name="connsiteX1" fmla="*/ 589016 w 6479177"/>
              <a:gd name="connsiteY1" fmla="*/ 0 h 1631216"/>
              <a:gd name="connsiteX2" fmla="*/ 1178032 w 6479177"/>
              <a:gd name="connsiteY2" fmla="*/ 0 h 1631216"/>
              <a:gd name="connsiteX3" fmla="*/ 1767048 w 6479177"/>
              <a:gd name="connsiteY3" fmla="*/ 0 h 1631216"/>
              <a:gd name="connsiteX4" fmla="*/ 2485648 w 6479177"/>
              <a:gd name="connsiteY4" fmla="*/ 0 h 1631216"/>
              <a:gd name="connsiteX5" fmla="*/ 2880289 w 6479177"/>
              <a:gd name="connsiteY5" fmla="*/ 0 h 1631216"/>
              <a:gd name="connsiteX6" fmla="*/ 3274929 w 6479177"/>
              <a:gd name="connsiteY6" fmla="*/ 0 h 1631216"/>
              <a:gd name="connsiteX7" fmla="*/ 3863946 w 6479177"/>
              <a:gd name="connsiteY7" fmla="*/ 0 h 1631216"/>
              <a:gd name="connsiteX8" fmla="*/ 4582545 w 6479177"/>
              <a:gd name="connsiteY8" fmla="*/ 0 h 1631216"/>
              <a:gd name="connsiteX9" fmla="*/ 5106770 w 6479177"/>
              <a:gd name="connsiteY9" fmla="*/ 0 h 1631216"/>
              <a:gd name="connsiteX10" fmla="*/ 5566202 w 6479177"/>
              <a:gd name="connsiteY10" fmla="*/ 0 h 1631216"/>
              <a:gd name="connsiteX11" fmla="*/ 5960843 w 6479177"/>
              <a:gd name="connsiteY11" fmla="*/ 0 h 1631216"/>
              <a:gd name="connsiteX12" fmla="*/ 6479177 w 6479177"/>
              <a:gd name="connsiteY12" fmla="*/ 0 h 1631216"/>
              <a:gd name="connsiteX13" fmla="*/ 6479177 w 6479177"/>
              <a:gd name="connsiteY13" fmla="*/ 560051 h 1631216"/>
              <a:gd name="connsiteX14" fmla="*/ 6479177 w 6479177"/>
              <a:gd name="connsiteY14" fmla="*/ 1054853 h 1631216"/>
              <a:gd name="connsiteX15" fmla="*/ 6479177 w 6479177"/>
              <a:gd name="connsiteY15" fmla="*/ 1631216 h 1631216"/>
              <a:gd name="connsiteX16" fmla="*/ 5890161 w 6479177"/>
              <a:gd name="connsiteY16" fmla="*/ 1631216 h 1631216"/>
              <a:gd name="connsiteX17" fmla="*/ 5301145 w 6479177"/>
              <a:gd name="connsiteY17" fmla="*/ 1631216 h 1631216"/>
              <a:gd name="connsiteX18" fmla="*/ 4712129 w 6479177"/>
              <a:gd name="connsiteY18" fmla="*/ 1631216 h 1631216"/>
              <a:gd name="connsiteX19" fmla="*/ 4252696 w 6479177"/>
              <a:gd name="connsiteY19" fmla="*/ 1631216 h 1631216"/>
              <a:gd name="connsiteX20" fmla="*/ 3598888 w 6479177"/>
              <a:gd name="connsiteY20" fmla="*/ 1631216 h 1631216"/>
              <a:gd name="connsiteX21" fmla="*/ 3009872 w 6479177"/>
              <a:gd name="connsiteY21" fmla="*/ 1631216 h 1631216"/>
              <a:gd name="connsiteX22" fmla="*/ 2420856 w 6479177"/>
              <a:gd name="connsiteY22" fmla="*/ 1631216 h 1631216"/>
              <a:gd name="connsiteX23" fmla="*/ 2026215 w 6479177"/>
              <a:gd name="connsiteY23" fmla="*/ 1631216 h 1631216"/>
              <a:gd name="connsiteX24" fmla="*/ 1501991 w 6479177"/>
              <a:gd name="connsiteY24" fmla="*/ 1631216 h 1631216"/>
              <a:gd name="connsiteX25" fmla="*/ 912975 w 6479177"/>
              <a:gd name="connsiteY25" fmla="*/ 1631216 h 1631216"/>
              <a:gd name="connsiteX26" fmla="*/ 0 w 6479177"/>
              <a:gd name="connsiteY26" fmla="*/ 1631216 h 1631216"/>
              <a:gd name="connsiteX27" fmla="*/ 0 w 6479177"/>
              <a:gd name="connsiteY27" fmla="*/ 1087477 h 1631216"/>
              <a:gd name="connsiteX28" fmla="*/ 0 w 6479177"/>
              <a:gd name="connsiteY28" fmla="*/ 511114 h 1631216"/>
              <a:gd name="connsiteX29" fmla="*/ 0 w 6479177"/>
              <a:gd name="connsiteY29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79177" h="1631216" extrusionOk="0">
                <a:moveTo>
                  <a:pt x="0" y="0"/>
                </a:moveTo>
                <a:cubicBezTo>
                  <a:pt x="125528" y="-5086"/>
                  <a:pt x="308675" y="263"/>
                  <a:pt x="589016" y="0"/>
                </a:cubicBezTo>
                <a:cubicBezTo>
                  <a:pt x="869357" y="-263"/>
                  <a:pt x="971016" y="53304"/>
                  <a:pt x="1178032" y="0"/>
                </a:cubicBezTo>
                <a:cubicBezTo>
                  <a:pt x="1385048" y="-53304"/>
                  <a:pt x="1577104" y="18372"/>
                  <a:pt x="1767048" y="0"/>
                </a:cubicBezTo>
                <a:cubicBezTo>
                  <a:pt x="1956992" y="-18372"/>
                  <a:pt x="2231499" y="71035"/>
                  <a:pt x="2485648" y="0"/>
                </a:cubicBezTo>
                <a:cubicBezTo>
                  <a:pt x="2739797" y="-71035"/>
                  <a:pt x="2725545" y="9808"/>
                  <a:pt x="2880289" y="0"/>
                </a:cubicBezTo>
                <a:cubicBezTo>
                  <a:pt x="3035033" y="-9808"/>
                  <a:pt x="3166370" y="12011"/>
                  <a:pt x="3274929" y="0"/>
                </a:cubicBezTo>
                <a:cubicBezTo>
                  <a:pt x="3383488" y="-12011"/>
                  <a:pt x="3704012" y="32369"/>
                  <a:pt x="3863946" y="0"/>
                </a:cubicBezTo>
                <a:cubicBezTo>
                  <a:pt x="4023880" y="-32369"/>
                  <a:pt x="4255240" y="53490"/>
                  <a:pt x="4582545" y="0"/>
                </a:cubicBezTo>
                <a:cubicBezTo>
                  <a:pt x="4909850" y="-53490"/>
                  <a:pt x="4921165" y="61959"/>
                  <a:pt x="5106770" y="0"/>
                </a:cubicBezTo>
                <a:cubicBezTo>
                  <a:pt x="5292376" y="-61959"/>
                  <a:pt x="5433826" y="50625"/>
                  <a:pt x="5566202" y="0"/>
                </a:cubicBezTo>
                <a:cubicBezTo>
                  <a:pt x="5698578" y="-50625"/>
                  <a:pt x="5856833" y="32257"/>
                  <a:pt x="5960843" y="0"/>
                </a:cubicBezTo>
                <a:cubicBezTo>
                  <a:pt x="6064853" y="-32257"/>
                  <a:pt x="6330888" y="43858"/>
                  <a:pt x="6479177" y="0"/>
                </a:cubicBezTo>
                <a:cubicBezTo>
                  <a:pt x="6518168" y="221883"/>
                  <a:pt x="6418802" y="363274"/>
                  <a:pt x="6479177" y="560051"/>
                </a:cubicBezTo>
                <a:cubicBezTo>
                  <a:pt x="6539552" y="756828"/>
                  <a:pt x="6471691" y="941305"/>
                  <a:pt x="6479177" y="1054853"/>
                </a:cubicBezTo>
                <a:cubicBezTo>
                  <a:pt x="6486663" y="1168401"/>
                  <a:pt x="6432282" y="1448501"/>
                  <a:pt x="6479177" y="1631216"/>
                </a:cubicBezTo>
                <a:cubicBezTo>
                  <a:pt x="6279019" y="1644144"/>
                  <a:pt x="6120389" y="1561604"/>
                  <a:pt x="5890161" y="1631216"/>
                </a:cubicBezTo>
                <a:cubicBezTo>
                  <a:pt x="5659933" y="1700828"/>
                  <a:pt x="5538678" y="1621380"/>
                  <a:pt x="5301145" y="1631216"/>
                </a:cubicBezTo>
                <a:cubicBezTo>
                  <a:pt x="5063612" y="1641052"/>
                  <a:pt x="4880012" y="1566996"/>
                  <a:pt x="4712129" y="1631216"/>
                </a:cubicBezTo>
                <a:cubicBezTo>
                  <a:pt x="4544246" y="1695436"/>
                  <a:pt x="4452033" y="1596064"/>
                  <a:pt x="4252696" y="1631216"/>
                </a:cubicBezTo>
                <a:cubicBezTo>
                  <a:pt x="4053359" y="1666368"/>
                  <a:pt x="3768007" y="1614745"/>
                  <a:pt x="3598888" y="1631216"/>
                </a:cubicBezTo>
                <a:cubicBezTo>
                  <a:pt x="3429769" y="1647687"/>
                  <a:pt x="3255699" y="1624929"/>
                  <a:pt x="3009872" y="1631216"/>
                </a:cubicBezTo>
                <a:cubicBezTo>
                  <a:pt x="2764045" y="1637503"/>
                  <a:pt x="2637194" y="1588539"/>
                  <a:pt x="2420856" y="1631216"/>
                </a:cubicBezTo>
                <a:cubicBezTo>
                  <a:pt x="2204518" y="1673893"/>
                  <a:pt x="2149576" y="1607265"/>
                  <a:pt x="2026215" y="1631216"/>
                </a:cubicBezTo>
                <a:cubicBezTo>
                  <a:pt x="1902854" y="1655167"/>
                  <a:pt x="1697297" y="1627920"/>
                  <a:pt x="1501991" y="1631216"/>
                </a:cubicBezTo>
                <a:cubicBezTo>
                  <a:pt x="1306685" y="1634512"/>
                  <a:pt x="1101571" y="1620966"/>
                  <a:pt x="912975" y="1631216"/>
                </a:cubicBezTo>
                <a:cubicBezTo>
                  <a:pt x="724379" y="1641466"/>
                  <a:pt x="398637" y="1602583"/>
                  <a:pt x="0" y="1631216"/>
                </a:cubicBezTo>
                <a:cubicBezTo>
                  <a:pt x="-22795" y="1411984"/>
                  <a:pt x="39052" y="1217513"/>
                  <a:pt x="0" y="1087477"/>
                </a:cubicBezTo>
                <a:cubicBezTo>
                  <a:pt x="-39052" y="957441"/>
                  <a:pt x="46014" y="661901"/>
                  <a:pt x="0" y="511114"/>
                </a:cubicBezTo>
                <a:cubicBezTo>
                  <a:pt x="-46014" y="360327"/>
                  <a:pt x="3217" y="22673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67641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e-DE" dirty="0"/>
              <a:t>Die Volkswirtschaftslehre oder Ökonomik ist die Wissenschaft vom Einsatz knapper Ressourcen zur Produktion wertvoller Wirtschaftsgüter durch die Gesellschaft und von der Verteilung der Güter in der Gesellschaft. </a:t>
            </a:r>
          </a:p>
          <a:p>
            <a:r>
              <a:rPr lang="de-DE" sz="1400" dirty="0"/>
              <a:t>(Internationales Standardwerk Samuelson, </a:t>
            </a:r>
            <a:r>
              <a:rPr lang="de-DE" sz="1400" dirty="0" err="1"/>
              <a:t>Nordhaus</a:t>
            </a:r>
            <a:r>
              <a:rPr lang="de-DE" sz="1400" dirty="0"/>
              <a:t>; Volkswirtschaftslehre; 19. Auflage)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07078A-496D-3EF2-352B-BC6D397D66E4}"/>
              </a:ext>
            </a:extLst>
          </p:cNvPr>
          <p:cNvSpPr txBox="1"/>
          <p:nvPr/>
        </p:nvSpPr>
        <p:spPr>
          <a:xfrm>
            <a:off x="335281" y="988424"/>
            <a:ext cx="5908766" cy="861774"/>
          </a:xfrm>
          <a:custGeom>
            <a:avLst/>
            <a:gdLst>
              <a:gd name="connsiteX0" fmla="*/ 0 w 5908766"/>
              <a:gd name="connsiteY0" fmla="*/ 0 h 861774"/>
              <a:gd name="connsiteX1" fmla="*/ 590877 w 5908766"/>
              <a:gd name="connsiteY1" fmla="*/ 0 h 861774"/>
              <a:gd name="connsiteX2" fmla="*/ 1181753 w 5908766"/>
              <a:gd name="connsiteY2" fmla="*/ 0 h 861774"/>
              <a:gd name="connsiteX3" fmla="*/ 1772630 w 5908766"/>
              <a:gd name="connsiteY3" fmla="*/ 0 h 861774"/>
              <a:gd name="connsiteX4" fmla="*/ 2481682 w 5908766"/>
              <a:gd name="connsiteY4" fmla="*/ 0 h 861774"/>
              <a:gd name="connsiteX5" fmla="*/ 2895295 w 5908766"/>
              <a:gd name="connsiteY5" fmla="*/ 0 h 861774"/>
              <a:gd name="connsiteX6" fmla="*/ 3308909 w 5908766"/>
              <a:gd name="connsiteY6" fmla="*/ 0 h 861774"/>
              <a:gd name="connsiteX7" fmla="*/ 3899786 w 5908766"/>
              <a:gd name="connsiteY7" fmla="*/ 0 h 861774"/>
              <a:gd name="connsiteX8" fmla="*/ 4608837 w 5908766"/>
              <a:gd name="connsiteY8" fmla="*/ 0 h 861774"/>
              <a:gd name="connsiteX9" fmla="*/ 5140626 w 5908766"/>
              <a:gd name="connsiteY9" fmla="*/ 0 h 861774"/>
              <a:gd name="connsiteX10" fmla="*/ 5908766 w 5908766"/>
              <a:gd name="connsiteY10" fmla="*/ 0 h 861774"/>
              <a:gd name="connsiteX11" fmla="*/ 5908766 w 5908766"/>
              <a:gd name="connsiteY11" fmla="*/ 405034 h 861774"/>
              <a:gd name="connsiteX12" fmla="*/ 5908766 w 5908766"/>
              <a:gd name="connsiteY12" fmla="*/ 861774 h 861774"/>
              <a:gd name="connsiteX13" fmla="*/ 5199714 w 5908766"/>
              <a:gd name="connsiteY13" fmla="*/ 861774 h 861774"/>
              <a:gd name="connsiteX14" fmla="*/ 4727013 w 5908766"/>
              <a:gd name="connsiteY14" fmla="*/ 861774 h 861774"/>
              <a:gd name="connsiteX15" fmla="*/ 4136136 w 5908766"/>
              <a:gd name="connsiteY15" fmla="*/ 861774 h 861774"/>
              <a:gd name="connsiteX16" fmla="*/ 3604347 w 5908766"/>
              <a:gd name="connsiteY16" fmla="*/ 861774 h 861774"/>
              <a:gd name="connsiteX17" fmla="*/ 3013471 w 5908766"/>
              <a:gd name="connsiteY17" fmla="*/ 861774 h 861774"/>
              <a:gd name="connsiteX18" fmla="*/ 2422594 w 5908766"/>
              <a:gd name="connsiteY18" fmla="*/ 861774 h 861774"/>
              <a:gd name="connsiteX19" fmla="*/ 1949893 w 5908766"/>
              <a:gd name="connsiteY19" fmla="*/ 861774 h 861774"/>
              <a:gd name="connsiteX20" fmla="*/ 1299929 w 5908766"/>
              <a:gd name="connsiteY20" fmla="*/ 861774 h 861774"/>
              <a:gd name="connsiteX21" fmla="*/ 709052 w 5908766"/>
              <a:gd name="connsiteY21" fmla="*/ 861774 h 861774"/>
              <a:gd name="connsiteX22" fmla="*/ 0 w 5908766"/>
              <a:gd name="connsiteY22" fmla="*/ 861774 h 861774"/>
              <a:gd name="connsiteX23" fmla="*/ 0 w 5908766"/>
              <a:gd name="connsiteY23" fmla="*/ 456740 h 861774"/>
              <a:gd name="connsiteX24" fmla="*/ 0 w 5908766"/>
              <a:gd name="connsiteY24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08766" h="861774" extrusionOk="0">
                <a:moveTo>
                  <a:pt x="0" y="0"/>
                </a:moveTo>
                <a:cubicBezTo>
                  <a:pt x="272444" y="-52229"/>
                  <a:pt x="408097" y="7276"/>
                  <a:pt x="590877" y="0"/>
                </a:cubicBezTo>
                <a:cubicBezTo>
                  <a:pt x="773657" y="-7276"/>
                  <a:pt x="1011942" y="53276"/>
                  <a:pt x="1181753" y="0"/>
                </a:cubicBezTo>
                <a:cubicBezTo>
                  <a:pt x="1351564" y="-53276"/>
                  <a:pt x="1612189" y="4763"/>
                  <a:pt x="1772630" y="0"/>
                </a:cubicBezTo>
                <a:cubicBezTo>
                  <a:pt x="1933071" y="-4763"/>
                  <a:pt x="2170326" y="77523"/>
                  <a:pt x="2481682" y="0"/>
                </a:cubicBezTo>
                <a:cubicBezTo>
                  <a:pt x="2793038" y="-77523"/>
                  <a:pt x="2694194" y="9202"/>
                  <a:pt x="2895295" y="0"/>
                </a:cubicBezTo>
                <a:cubicBezTo>
                  <a:pt x="3096396" y="-9202"/>
                  <a:pt x="3221517" y="2724"/>
                  <a:pt x="3308909" y="0"/>
                </a:cubicBezTo>
                <a:cubicBezTo>
                  <a:pt x="3396301" y="-2724"/>
                  <a:pt x="3745731" y="16870"/>
                  <a:pt x="3899786" y="0"/>
                </a:cubicBezTo>
                <a:cubicBezTo>
                  <a:pt x="4053841" y="-16870"/>
                  <a:pt x="4337014" y="80099"/>
                  <a:pt x="4608837" y="0"/>
                </a:cubicBezTo>
                <a:cubicBezTo>
                  <a:pt x="4880660" y="-80099"/>
                  <a:pt x="4979387" y="41483"/>
                  <a:pt x="5140626" y="0"/>
                </a:cubicBezTo>
                <a:cubicBezTo>
                  <a:pt x="5301865" y="-41483"/>
                  <a:pt x="5728090" y="56384"/>
                  <a:pt x="5908766" y="0"/>
                </a:cubicBezTo>
                <a:cubicBezTo>
                  <a:pt x="5954499" y="153569"/>
                  <a:pt x="5885357" y="204538"/>
                  <a:pt x="5908766" y="405034"/>
                </a:cubicBezTo>
                <a:cubicBezTo>
                  <a:pt x="5932175" y="605530"/>
                  <a:pt x="5875513" y="653025"/>
                  <a:pt x="5908766" y="861774"/>
                </a:cubicBezTo>
                <a:cubicBezTo>
                  <a:pt x="5558473" y="877947"/>
                  <a:pt x="5539408" y="826911"/>
                  <a:pt x="5199714" y="861774"/>
                </a:cubicBezTo>
                <a:cubicBezTo>
                  <a:pt x="4860020" y="896637"/>
                  <a:pt x="4869568" y="831884"/>
                  <a:pt x="4727013" y="861774"/>
                </a:cubicBezTo>
                <a:cubicBezTo>
                  <a:pt x="4584458" y="891664"/>
                  <a:pt x="4369274" y="808182"/>
                  <a:pt x="4136136" y="861774"/>
                </a:cubicBezTo>
                <a:cubicBezTo>
                  <a:pt x="3902998" y="915366"/>
                  <a:pt x="3775794" y="805758"/>
                  <a:pt x="3604347" y="861774"/>
                </a:cubicBezTo>
                <a:cubicBezTo>
                  <a:pt x="3432900" y="917790"/>
                  <a:pt x="3258961" y="803870"/>
                  <a:pt x="3013471" y="861774"/>
                </a:cubicBezTo>
                <a:cubicBezTo>
                  <a:pt x="2767981" y="919678"/>
                  <a:pt x="2606802" y="815594"/>
                  <a:pt x="2422594" y="861774"/>
                </a:cubicBezTo>
                <a:cubicBezTo>
                  <a:pt x="2238386" y="907954"/>
                  <a:pt x="2139130" y="821115"/>
                  <a:pt x="1949893" y="861774"/>
                </a:cubicBezTo>
                <a:cubicBezTo>
                  <a:pt x="1760656" y="902433"/>
                  <a:pt x="1503271" y="829747"/>
                  <a:pt x="1299929" y="861774"/>
                </a:cubicBezTo>
                <a:cubicBezTo>
                  <a:pt x="1096587" y="893801"/>
                  <a:pt x="920055" y="825077"/>
                  <a:pt x="709052" y="861774"/>
                </a:cubicBezTo>
                <a:cubicBezTo>
                  <a:pt x="498049" y="898471"/>
                  <a:pt x="286655" y="857188"/>
                  <a:pt x="0" y="861774"/>
                </a:cubicBezTo>
                <a:cubicBezTo>
                  <a:pt x="-45029" y="668605"/>
                  <a:pt x="39478" y="587147"/>
                  <a:pt x="0" y="456740"/>
                </a:cubicBezTo>
                <a:cubicBezTo>
                  <a:pt x="-39478" y="326333"/>
                  <a:pt x="51881" y="1799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67641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e-DE" dirty="0"/>
              <a:t>Etwa 9% eines Jahrgangs in Österreich absolvieren eine wirtschaftliche oder kaufmännische Ausbildung bis 18 Jahre.</a:t>
            </a:r>
          </a:p>
          <a:p>
            <a:r>
              <a:rPr lang="de-DE" sz="1400" dirty="0"/>
              <a:t>(Quelle. Statistik Austria)</a:t>
            </a:r>
            <a:endParaRPr lang="de-AT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49141E9-27B3-555F-A44F-C02373027865}"/>
              </a:ext>
            </a:extLst>
          </p:cNvPr>
          <p:cNvSpPr txBox="1"/>
          <p:nvPr/>
        </p:nvSpPr>
        <p:spPr>
          <a:xfrm>
            <a:off x="7606938" y="1061592"/>
            <a:ext cx="379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hlinkClick r:id="rId2"/>
              </a:rPr>
              <a:t>www.stiftung-wirtschaftsbildung.at</a:t>
            </a:r>
            <a:r>
              <a:rPr lang="de-DE" dirty="0"/>
              <a:t> – 30 Pilotschulen ab 2023/24</a:t>
            </a:r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25D706B-D3D1-545E-36D4-7BE175D32853}"/>
              </a:ext>
            </a:extLst>
          </p:cNvPr>
          <p:cNvSpPr txBox="1"/>
          <p:nvPr/>
        </p:nvSpPr>
        <p:spPr>
          <a:xfrm>
            <a:off x="5895533" y="5345797"/>
            <a:ext cx="5333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Wo ist der Mensch als Ausgangspunkt und Ziel???</a:t>
            </a:r>
          </a:p>
          <a:p>
            <a:r>
              <a:rPr lang="de-DE" dirty="0"/>
              <a:t>Wo ist die Umwelt als Lebensgrundlage und Rahmen??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EAAE56-BA3E-9EE5-3D42-B38085CDF2A3}"/>
              </a:ext>
            </a:extLst>
          </p:cNvPr>
          <p:cNvSpPr txBox="1"/>
          <p:nvPr/>
        </p:nvSpPr>
        <p:spPr>
          <a:xfrm>
            <a:off x="2847705" y="2344690"/>
            <a:ext cx="4441370" cy="646331"/>
          </a:xfrm>
          <a:custGeom>
            <a:avLst/>
            <a:gdLst>
              <a:gd name="connsiteX0" fmla="*/ 0 w 4441370"/>
              <a:gd name="connsiteY0" fmla="*/ 0 h 646331"/>
              <a:gd name="connsiteX1" fmla="*/ 555171 w 4441370"/>
              <a:gd name="connsiteY1" fmla="*/ 0 h 646331"/>
              <a:gd name="connsiteX2" fmla="*/ 1110343 w 4441370"/>
              <a:gd name="connsiteY2" fmla="*/ 0 h 646331"/>
              <a:gd name="connsiteX3" fmla="*/ 1665514 w 4441370"/>
              <a:gd name="connsiteY3" fmla="*/ 0 h 646331"/>
              <a:gd name="connsiteX4" fmla="*/ 2309512 w 4441370"/>
              <a:gd name="connsiteY4" fmla="*/ 0 h 646331"/>
              <a:gd name="connsiteX5" fmla="*/ 2731443 w 4441370"/>
              <a:gd name="connsiteY5" fmla="*/ 0 h 646331"/>
              <a:gd name="connsiteX6" fmla="*/ 3153373 w 4441370"/>
              <a:gd name="connsiteY6" fmla="*/ 0 h 646331"/>
              <a:gd name="connsiteX7" fmla="*/ 3708544 w 4441370"/>
              <a:gd name="connsiteY7" fmla="*/ 0 h 646331"/>
              <a:gd name="connsiteX8" fmla="*/ 4441370 w 4441370"/>
              <a:gd name="connsiteY8" fmla="*/ 0 h 646331"/>
              <a:gd name="connsiteX9" fmla="*/ 4441370 w 4441370"/>
              <a:gd name="connsiteY9" fmla="*/ 316702 h 646331"/>
              <a:gd name="connsiteX10" fmla="*/ 4441370 w 4441370"/>
              <a:gd name="connsiteY10" fmla="*/ 646331 h 646331"/>
              <a:gd name="connsiteX11" fmla="*/ 3841785 w 4441370"/>
              <a:gd name="connsiteY11" fmla="*/ 646331 h 646331"/>
              <a:gd name="connsiteX12" fmla="*/ 3286614 w 4441370"/>
              <a:gd name="connsiteY12" fmla="*/ 646331 h 646331"/>
              <a:gd name="connsiteX13" fmla="*/ 2775856 w 4441370"/>
              <a:gd name="connsiteY13" fmla="*/ 646331 h 646331"/>
              <a:gd name="connsiteX14" fmla="*/ 2309512 w 4441370"/>
              <a:gd name="connsiteY14" fmla="*/ 646331 h 646331"/>
              <a:gd name="connsiteX15" fmla="*/ 1754341 w 4441370"/>
              <a:gd name="connsiteY15" fmla="*/ 646331 h 646331"/>
              <a:gd name="connsiteX16" fmla="*/ 1243584 w 4441370"/>
              <a:gd name="connsiteY16" fmla="*/ 646331 h 646331"/>
              <a:gd name="connsiteX17" fmla="*/ 688412 w 4441370"/>
              <a:gd name="connsiteY17" fmla="*/ 646331 h 646331"/>
              <a:gd name="connsiteX18" fmla="*/ 0 w 4441370"/>
              <a:gd name="connsiteY18" fmla="*/ 646331 h 646331"/>
              <a:gd name="connsiteX19" fmla="*/ 0 w 4441370"/>
              <a:gd name="connsiteY19" fmla="*/ 336092 h 646331"/>
              <a:gd name="connsiteX20" fmla="*/ 0 w 4441370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1370" h="646331" extrusionOk="0">
                <a:moveTo>
                  <a:pt x="0" y="0"/>
                </a:moveTo>
                <a:cubicBezTo>
                  <a:pt x="273102" y="-4877"/>
                  <a:pt x="393766" y="8257"/>
                  <a:pt x="555171" y="0"/>
                </a:cubicBezTo>
                <a:cubicBezTo>
                  <a:pt x="716576" y="-8257"/>
                  <a:pt x="904926" y="20171"/>
                  <a:pt x="1110343" y="0"/>
                </a:cubicBezTo>
                <a:cubicBezTo>
                  <a:pt x="1315760" y="-20171"/>
                  <a:pt x="1497450" y="17608"/>
                  <a:pt x="1665514" y="0"/>
                </a:cubicBezTo>
                <a:cubicBezTo>
                  <a:pt x="1833578" y="-17608"/>
                  <a:pt x="2073645" y="16263"/>
                  <a:pt x="2309512" y="0"/>
                </a:cubicBezTo>
                <a:cubicBezTo>
                  <a:pt x="2545379" y="-16263"/>
                  <a:pt x="2524627" y="9115"/>
                  <a:pt x="2731443" y="0"/>
                </a:cubicBezTo>
                <a:cubicBezTo>
                  <a:pt x="2938259" y="-9115"/>
                  <a:pt x="3033680" y="31022"/>
                  <a:pt x="3153373" y="0"/>
                </a:cubicBezTo>
                <a:cubicBezTo>
                  <a:pt x="3273066" y="-31022"/>
                  <a:pt x="3439606" y="60728"/>
                  <a:pt x="3708544" y="0"/>
                </a:cubicBezTo>
                <a:cubicBezTo>
                  <a:pt x="3977482" y="-60728"/>
                  <a:pt x="4217653" y="40970"/>
                  <a:pt x="4441370" y="0"/>
                </a:cubicBezTo>
                <a:cubicBezTo>
                  <a:pt x="4443063" y="149633"/>
                  <a:pt x="4432568" y="247235"/>
                  <a:pt x="4441370" y="316702"/>
                </a:cubicBezTo>
                <a:cubicBezTo>
                  <a:pt x="4450172" y="386169"/>
                  <a:pt x="4426681" y="572861"/>
                  <a:pt x="4441370" y="646331"/>
                </a:cubicBezTo>
                <a:cubicBezTo>
                  <a:pt x="4310869" y="670756"/>
                  <a:pt x="4120157" y="596741"/>
                  <a:pt x="3841785" y="646331"/>
                </a:cubicBezTo>
                <a:cubicBezTo>
                  <a:pt x="3563414" y="695921"/>
                  <a:pt x="3553529" y="599339"/>
                  <a:pt x="3286614" y="646331"/>
                </a:cubicBezTo>
                <a:cubicBezTo>
                  <a:pt x="3019699" y="693323"/>
                  <a:pt x="2948453" y="641816"/>
                  <a:pt x="2775856" y="646331"/>
                </a:cubicBezTo>
                <a:cubicBezTo>
                  <a:pt x="2603259" y="650846"/>
                  <a:pt x="2423165" y="630996"/>
                  <a:pt x="2309512" y="646331"/>
                </a:cubicBezTo>
                <a:cubicBezTo>
                  <a:pt x="2195859" y="661666"/>
                  <a:pt x="1879796" y="641177"/>
                  <a:pt x="1754341" y="646331"/>
                </a:cubicBezTo>
                <a:cubicBezTo>
                  <a:pt x="1628886" y="651485"/>
                  <a:pt x="1461612" y="596854"/>
                  <a:pt x="1243584" y="646331"/>
                </a:cubicBezTo>
                <a:cubicBezTo>
                  <a:pt x="1025556" y="695808"/>
                  <a:pt x="902802" y="608989"/>
                  <a:pt x="688412" y="646331"/>
                </a:cubicBezTo>
                <a:cubicBezTo>
                  <a:pt x="474022" y="683673"/>
                  <a:pt x="266574" y="623332"/>
                  <a:pt x="0" y="646331"/>
                </a:cubicBezTo>
                <a:cubicBezTo>
                  <a:pt x="-2318" y="498024"/>
                  <a:pt x="394" y="481091"/>
                  <a:pt x="0" y="336092"/>
                </a:cubicBezTo>
                <a:cubicBezTo>
                  <a:pt x="-394" y="191093"/>
                  <a:pt x="13559" y="10248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67641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e-DE" dirty="0"/>
              <a:t>99,99% der Wirtschaftsbildung (weltweit!!!) folgt dem neoklassischen Ökonomieansatz: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07906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AB01583-4F46-FD30-3411-F99F2485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19" y="2034974"/>
            <a:ext cx="10478962" cy="371526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F0CA6BC-6E6D-04F2-9DE3-C44BE7F61A31}"/>
              </a:ext>
            </a:extLst>
          </p:cNvPr>
          <p:cNvSpPr txBox="1"/>
          <p:nvPr/>
        </p:nvSpPr>
        <p:spPr>
          <a:xfrm>
            <a:off x="3675017" y="578267"/>
            <a:ext cx="447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Weltweiter Aufstand der Studenten </a:t>
            </a:r>
          </a:p>
          <a:p>
            <a:pPr algn="ct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gegen die Monolehre Ökonomie seit 2013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39CAD28-B8E9-4C30-9CC7-0B4AB6CDFF90}"/>
              </a:ext>
            </a:extLst>
          </p:cNvPr>
          <p:cNvSpPr txBox="1"/>
          <p:nvPr/>
        </p:nvSpPr>
        <p:spPr>
          <a:xfrm>
            <a:off x="4538429" y="6095067"/>
            <a:ext cx="6097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3"/>
              </a:rPr>
              <a:t>https://www.plurale-oekonomik.de/</a:t>
            </a:r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–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3075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063311-F564-E969-0C94-DBE6A87D820E}"/>
              </a:ext>
            </a:extLst>
          </p:cNvPr>
          <p:cNvSpPr txBox="1"/>
          <p:nvPr/>
        </p:nvSpPr>
        <p:spPr>
          <a:xfrm>
            <a:off x="2520341" y="2967335"/>
            <a:ext cx="854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WIE WOLLEN WIR UNSEREN WOHLSTAND ORGANISIEREN? 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393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3FF1765-61E4-2AB2-8E62-0891193E8E07}"/>
              </a:ext>
            </a:extLst>
          </p:cNvPr>
          <p:cNvSpPr txBox="1"/>
          <p:nvPr/>
        </p:nvSpPr>
        <p:spPr>
          <a:xfrm>
            <a:off x="3793384" y="2855846"/>
            <a:ext cx="460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WAS IST WOHLSTAND? 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769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C55918-096F-D3A8-BB7B-50E0BE790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35" y="1064146"/>
            <a:ext cx="8133151" cy="45980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Buch aus dem Jahr 1516</a:t>
            </a:r>
          </a:p>
          <a:p>
            <a:endParaRPr lang="de-DE" sz="16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Menschen sind wichtiger als Güter und Kapital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Kein Eigentum, kein Markt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Gesellschaftsübergreifende Gütergemeinschaft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Basisdemokratie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Selbstverwaltung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Es gibt kein Geld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Alle 10 Jahre wird die Wohnung gewechselt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Fürst wird gewählt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6 Stunden Arbeit pro Tag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Gemeinsames Essen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Religionsfreiheit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Selbstbestimmtes Sterben</a:t>
            </a:r>
          </a:p>
          <a:p>
            <a:r>
              <a:rPr lang="de-DE" sz="16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Kaum Gesetze</a:t>
            </a:r>
          </a:p>
          <a:p>
            <a:endParaRPr lang="de-DE" sz="16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de-DE" sz="16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de-DE" sz="16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de-AT" sz="16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8306915-0372-6CFE-8E3C-A7C7D1E92892}"/>
              </a:ext>
            </a:extLst>
          </p:cNvPr>
          <p:cNvSpPr txBox="1"/>
          <p:nvPr/>
        </p:nvSpPr>
        <p:spPr>
          <a:xfrm>
            <a:off x="8140907" y="4855420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Thomas Morus UTOPIA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9F74640-AE5B-CC18-E2A4-3FDBC933B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061" y="1722162"/>
            <a:ext cx="2199363" cy="30736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19FF34-F34F-BB5C-3196-8ABDDFCFBA2D}"/>
              </a:ext>
            </a:extLst>
          </p:cNvPr>
          <p:cNvSpPr txBox="1"/>
          <p:nvPr/>
        </p:nvSpPr>
        <p:spPr>
          <a:xfrm>
            <a:off x="684735" y="579385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3"/>
              </a:rPr>
              <a:t>Video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2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Grafik 22" descr="Ein Bild, das Text, Käfig, Gebäude enthält.&#10;&#10;Automatisch generierte Beschreibung">
            <a:extLst>
              <a:ext uri="{FF2B5EF4-FFF2-40B4-BE49-F238E27FC236}">
                <a16:creationId xmlns:a16="http://schemas.microsoft.com/office/drawing/2014/main" id="{81995CE1-965F-9518-E57F-BB9297B8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63" y="1114425"/>
            <a:ext cx="1152525" cy="1792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1" name="Grafik 40" descr="Ein Bild, das Text, Schrift, Poster, Grafikdesign enthält.&#10;&#10;Automatisch generierte Beschreibung">
            <a:extLst>
              <a:ext uri="{FF2B5EF4-FFF2-40B4-BE49-F238E27FC236}">
                <a16:creationId xmlns:a16="http://schemas.microsoft.com/office/drawing/2014/main" id="{BB7BA759-48D0-8725-381A-E3A2DCF7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050" y="1114425"/>
            <a:ext cx="1146175" cy="1792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Grafik 6" descr="Ein Bild, das Text, Buch enthält.&#10;&#10;Automatisch generierte Beschreibung">
            <a:extLst>
              <a:ext uri="{FF2B5EF4-FFF2-40B4-BE49-F238E27FC236}">
                <a16:creationId xmlns:a16="http://schemas.microsoft.com/office/drawing/2014/main" id="{0913A36C-3DA1-631B-190F-C42A06E49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1114425"/>
            <a:ext cx="1104900" cy="17922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4" name="Grafik 43" descr="Ein Bild, das Text, Poster, Buch, Grafikdesign enthält.&#10;&#10;Automatisch generierte Beschreibung">
            <a:extLst>
              <a:ext uri="{FF2B5EF4-FFF2-40B4-BE49-F238E27FC236}">
                <a16:creationId xmlns:a16="http://schemas.microsoft.com/office/drawing/2014/main" id="{C04A9479-3653-DE94-9B42-CC09992E9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963" y="2963863"/>
            <a:ext cx="1673225" cy="27797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Grafik 28" descr="Ein Bild, das Text, Schrift, Poster, Buch enthält.&#10;&#10;Automatisch generierte Beschreibung">
            <a:extLst>
              <a:ext uri="{FF2B5EF4-FFF2-40B4-BE49-F238E27FC236}">
                <a16:creationId xmlns:a16="http://schemas.microsoft.com/office/drawing/2014/main" id="{148A7B72-BC7E-C7B0-2140-98AB0EDA4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338" y="2963863"/>
            <a:ext cx="1785938" cy="27797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Grafik 24" descr="Ein Bild, das Text, Schrift, Screenshot, Buch enthält.&#10;&#10;Automatisch generierte Beschreibung">
            <a:extLst>
              <a:ext uri="{FF2B5EF4-FFF2-40B4-BE49-F238E27FC236}">
                <a16:creationId xmlns:a16="http://schemas.microsoft.com/office/drawing/2014/main" id="{887D55CE-7A52-A01A-BA72-2EA333836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838" y="1114425"/>
            <a:ext cx="1450975" cy="2309813"/>
          </a:xfrm>
          <a:prstGeom prst="rect">
            <a:avLst/>
          </a:prstGeom>
        </p:spPr>
      </p:pic>
      <p:pic>
        <p:nvPicPr>
          <p:cNvPr id="13" name="Grafik 12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925970BF-24CA-2298-68EE-6F551D0E4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0838" y="3481388"/>
            <a:ext cx="1450975" cy="22621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206FE2-B016-95F8-144E-88F886D22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0220" y="4791525"/>
            <a:ext cx="1291727" cy="17115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9212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Logo enthält.&#10;&#10;Automatisch generierte Beschreibung">
            <a:extLst>
              <a:ext uri="{FF2B5EF4-FFF2-40B4-BE49-F238E27FC236}">
                <a16:creationId xmlns:a16="http://schemas.microsoft.com/office/drawing/2014/main" id="{0E3F170E-CB2E-6036-3445-FD31E878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73" y="2900415"/>
            <a:ext cx="1987881" cy="11667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F443F1-54CF-EF56-AD5E-7B8334F1EF33}"/>
              </a:ext>
            </a:extLst>
          </p:cNvPr>
          <p:cNvSpPr txBox="1"/>
          <p:nvPr/>
        </p:nvSpPr>
        <p:spPr>
          <a:xfrm>
            <a:off x="3018289" y="4072069"/>
            <a:ext cx="6125756" cy="369332"/>
          </a:xfrm>
          <a:prstGeom prst="rect">
            <a:avLst/>
          </a:prstGeom>
          <a:solidFill>
            <a:srgbClr val="2A78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Forschungsverein Klimaverbund e.V.</a:t>
            </a:r>
            <a:endParaRPr lang="de-AT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7CE7D52-C498-C131-B022-4F58EEF2BDAD}"/>
              </a:ext>
            </a:extLst>
          </p:cNvPr>
          <p:cNvSpPr/>
          <p:nvPr/>
        </p:nvSpPr>
        <p:spPr>
          <a:xfrm>
            <a:off x="560198" y="4067175"/>
            <a:ext cx="11136502" cy="2387303"/>
          </a:xfrm>
          <a:prstGeom prst="roundRect">
            <a:avLst/>
          </a:prstGeom>
          <a:noFill/>
          <a:ln w="38100">
            <a:solidFill>
              <a:srgbClr val="2A7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CB424989-7B8A-F3C3-795F-296CF8402BAD}"/>
              </a:ext>
            </a:extLst>
          </p:cNvPr>
          <p:cNvSpPr/>
          <p:nvPr/>
        </p:nvSpPr>
        <p:spPr>
          <a:xfrm>
            <a:off x="626873" y="446437"/>
            <a:ext cx="11136502" cy="2387303"/>
          </a:xfrm>
          <a:prstGeom prst="roundRect">
            <a:avLst/>
          </a:prstGeom>
          <a:noFill/>
          <a:ln w="38100">
            <a:solidFill>
              <a:srgbClr val="2A7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F56E58-485C-FCBE-94C9-58C5E7C62331}"/>
              </a:ext>
            </a:extLst>
          </p:cNvPr>
          <p:cNvSpPr txBox="1"/>
          <p:nvPr/>
        </p:nvSpPr>
        <p:spPr>
          <a:xfrm>
            <a:off x="2964580" y="2446887"/>
            <a:ext cx="6219972" cy="369332"/>
          </a:xfrm>
          <a:prstGeom prst="rect">
            <a:avLst/>
          </a:prstGeom>
          <a:solidFill>
            <a:srgbClr val="2A7876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Klimaverbund OG – die ausgelagerte Abteilung Nachhaltigkeit</a:t>
            </a:r>
            <a:endParaRPr lang="de-AT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CA9BD7-AD77-B61F-CCC5-A901BDFF9811}"/>
              </a:ext>
            </a:extLst>
          </p:cNvPr>
          <p:cNvSpPr txBox="1"/>
          <p:nvPr/>
        </p:nvSpPr>
        <p:spPr>
          <a:xfrm>
            <a:off x="881092" y="6082743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Partnernetzwerk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48AA42C-5741-205B-E749-A78A2E5C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711" y="4549544"/>
            <a:ext cx="2252840" cy="149405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93E8669-62BD-4379-6773-B4194B5AE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051" y="4549544"/>
            <a:ext cx="2734250" cy="146925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00EF70D-72B7-954C-B7B9-12376B3A0B26}"/>
              </a:ext>
            </a:extLst>
          </p:cNvPr>
          <p:cNvSpPr txBox="1"/>
          <p:nvPr/>
        </p:nvSpPr>
        <p:spPr>
          <a:xfrm>
            <a:off x="4744737" y="6069200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Kooperative Förderprojekte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E94A5DD-1DC7-0469-89B4-00954D900CC4}"/>
              </a:ext>
            </a:extLst>
          </p:cNvPr>
          <p:cNvSpPr txBox="1"/>
          <p:nvPr/>
        </p:nvSpPr>
        <p:spPr>
          <a:xfrm>
            <a:off x="8242435" y="6114339"/>
            <a:ext cx="33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Mitgliedschaft ab 300 Euro/Jahr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52DCDF3-4D8D-186F-3C9D-7A27905958F4}"/>
              </a:ext>
            </a:extLst>
          </p:cNvPr>
          <p:cNvSpPr txBox="1"/>
          <p:nvPr/>
        </p:nvSpPr>
        <p:spPr>
          <a:xfrm>
            <a:off x="724571" y="1868378"/>
            <a:ext cx="2417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Trainings -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Green Deal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Geschäftsmodelle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CO2 Bilanzierung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B31EC-AC07-04D5-4FB3-CA4704E66CC4}"/>
              </a:ext>
            </a:extLst>
          </p:cNvPr>
          <p:cNvSpPr txBox="1"/>
          <p:nvPr/>
        </p:nvSpPr>
        <p:spPr>
          <a:xfrm>
            <a:off x="8667886" y="1983659"/>
            <a:ext cx="261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Interimsmanagement 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EFED6AA-6B41-DF03-56BE-8FFB5010E9C2}"/>
              </a:ext>
            </a:extLst>
          </p:cNvPr>
          <p:cNvSpPr txBox="1"/>
          <p:nvPr/>
        </p:nvSpPr>
        <p:spPr>
          <a:xfrm>
            <a:off x="1825490" y="3105201"/>
            <a:ext cx="12266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Roland Gutmann</a:t>
            </a:r>
          </a:p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Robert Kremnitzer</a:t>
            </a:r>
          </a:p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Jörg Meixner</a:t>
            </a:r>
          </a:p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Niki Dürk</a:t>
            </a:r>
            <a:endParaRPr lang="de-AT" sz="105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EC7D211-FB86-7397-85A6-A338449E4459}"/>
              </a:ext>
            </a:extLst>
          </p:cNvPr>
          <p:cNvSpPr txBox="1"/>
          <p:nvPr/>
        </p:nvSpPr>
        <p:spPr>
          <a:xfrm>
            <a:off x="559559" y="3095591"/>
            <a:ext cx="12314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Manfred Kofranek</a:t>
            </a:r>
          </a:p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Katharina Kloiber</a:t>
            </a:r>
          </a:p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Günter Koch</a:t>
            </a:r>
          </a:p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Gerhard Polak</a:t>
            </a:r>
            <a:endParaRPr lang="de-AT" sz="105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7141BC9-27AF-26BD-5C87-83F3B0F6F6B3}"/>
              </a:ext>
            </a:extLst>
          </p:cNvPr>
          <p:cNvSpPr txBox="1"/>
          <p:nvPr/>
        </p:nvSpPr>
        <p:spPr>
          <a:xfrm>
            <a:off x="8769296" y="3090290"/>
            <a:ext cx="29274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5"/>
              </a:rPr>
              <a:t>www.klimaverbund.at</a:t>
            </a:r>
            <a:endParaRPr lang="de-DE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r"/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6"/>
              </a:rPr>
              <a:t>Robert.Kremnitzer@klimaverbund.at</a:t>
            </a:r>
            <a:endParaRPr lang="de-DE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r"/>
            <a:r>
              <a:rPr lang="de-DE" sz="1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T 0664 1843520</a:t>
            </a:r>
            <a:endParaRPr lang="de-AT" sz="1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EEEB5F76-F202-6AA7-514A-064FE77D4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124" y="684046"/>
            <a:ext cx="2835992" cy="134674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F5D77D4-6A66-D78F-0A01-03E27DC8D545}"/>
              </a:ext>
            </a:extLst>
          </p:cNvPr>
          <p:cNvSpPr txBox="1"/>
          <p:nvPr/>
        </p:nvSpPr>
        <p:spPr>
          <a:xfrm>
            <a:off x="3107964" y="3114459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Und Sie?</a:t>
            </a:r>
            <a:endParaRPr lang="de-AT" sz="105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C84FAE-C4FB-C16F-D37B-A1EE90D7C197}"/>
              </a:ext>
            </a:extLst>
          </p:cNvPr>
          <p:cNvGrpSpPr/>
          <p:nvPr/>
        </p:nvGrpSpPr>
        <p:grpSpPr>
          <a:xfrm>
            <a:off x="4538409" y="615540"/>
            <a:ext cx="2943080" cy="1370961"/>
            <a:chOff x="459380" y="3480519"/>
            <a:chExt cx="5211913" cy="2271147"/>
          </a:xfrm>
        </p:grpSpPr>
        <p:pic>
          <p:nvPicPr>
            <p:cNvPr id="4" name="Grafik 3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AE44A096-5794-BE22-2E20-1C35CB43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144" y="4426579"/>
              <a:ext cx="860934" cy="484119"/>
            </a:xfrm>
            <a:prstGeom prst="rect">
              <a:avLst/>
            </a:prstGeom>
          </p:spPr>
        </p:pic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987BEDE-928C-CCE7-8BBD-712743217059}"/>
                </a:ext>
              </a:extLst>
            </p:cNvPr>
            <p:cNvCxnSpPr/>
            <p:nvPr/>
          </p:nvCxnSpPr>
          <p:spPr>
            <a:xfrm>
              <a:off x="910811" y="4360363"/>
              <a:ext cx="0" cy="9834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B2AC1DF5-D888-5C94-0D69-6001DD01F567}"/>
                </a:ext>
              </a:extLst>
            </p:cNvPr>
            <p:cNvCxnSpPr>
              <a:cxnSpLocks/>
            </p:cNvCxnSpPr>
            <p:nvPr/>
          </p:nvCxnSpPr>
          <p:spPr>
            <a:xfrm>
              <a:off x="4643833" y="3480520"/>
              <a:ext cx="0" cy="1863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53186082-639D-1947-95B5-6B7A9B328A6B}"/>
                </a:ext>
              </a:extLst>
            </p:cNvPr>
            <p:cNvCxnSpPr/>
            <p:nvPr/>
          </p:nvCxnSpPr>
          <p:spPr>
            <a:xfrm>
              <a:off x="910811" y="5343774"/>
              <a:ext cx="37330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5179438-5584-C705-887A-CB2DBB080595}"/>
                </a:ext>
              </a:extLst>
            </p:cNvPr>
            <p:cNvSpPr/>
            <p:nvPr/>
          </p:nvSpPr>
          <p:spPr>
            <a:xfrm flipH="1" flipV="1">
              <a:off x="910808" y="3480519"/>
              <a:ext cx="3733017" cy="879845"/>
            </a:xfrm>
            <a:custGeom>
              <a:avLst/>
              <a:gdLst>
                <a:gd name="connsiteX0" fmla="*/ 0 w 3733022"/>
                <a:gd name="connsiteY0" fmla="*/ 879843 h 879843"/>
                <a:gd name="connsiteX1" fmla="*/ 2087593 w 3733022"/>
                <a:gd name="connsiteY1" fmla="*/ 715941 h 879843"/>
                <a:gd name="connsiteX2" fmla="*/ 3588589 w 3733022"/>
                <a:gd name="connsiteY2" fmla="*/ 60334 h 879843"/>
                <a:gd name="connsiteX3" fmla="*/ 3588589 w 3733022"/>
                <a:gd name="connsiteY3" fmla="*/ 68960 h 87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3022" h="879843">
                  <a:moveTo>
                    <a:pt x="0" y="879843"/>
                  </a:moveTo>
                  <a:cubicBezTo>
                    <a:pt x="744747" y="866184"/>
                    <a:pt x="1489495" y="852526"/>
                    <a:pt x="2087593" y="715941"/>
                  </a:cubicBezTo>
                  <a:cubicBezTo>
                    <a:pt x="2685691" y="579356"/>
                    <a:pt x="3588589" y="60334"/>
                    <a:pt x="3588589" y="60334"/>
                  </a:cubicBezTo>
                  <a:cubicBezTo>
                    <a:pt x="3838755" y="-47496"/>
                    <a:pt x="3713672" y="10732"/>
                    <a:pt x="3588589" y="689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62643CA-58A1-703E-98E5-C9DE843ED0D5}"/>
                </a:ext>
              </a:extLst>
            </p:cNvPr>
            <p:cNvSpPr txBox="1"/>
            <p:nvPr/>
          </p:nvSpPr>
          <p:spPr>
            <a:xfrm>
              <a:off x="1699491" y="5328298"/>
              <a:ext cx="443417" cy="40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6</a:t>
              </a:r>
              <a:endParaRPr lang="de-AT" sz="10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63E39AF-A895-A59E-D159-D96D91F5F899}"/>
                </a:ext>
              </a:extLst>
            </p:cNvPr>
            <p:cNvSpPr txBox="1"/>
            <p:nvPr/>
          </p:nvSpPr>
          <p:spPr>
            <a:xfrm>
              <a:off x="2457702" y="5315990"/>
              <a:ext cx="559804" cy="40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12</a:t>
              </a:r>
              <a:endParaRPr lang="de-AT" sz="1000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EC81A87-BB58-76DA-E045-398CE21829E4}"/>
                </a:ext>
              </a:extLst>
            </p:cNvPr>
            <p:cNvSpPr txBox="1"/>
            <p:nvPr/>
          </p:nvSpPr>
          <p:spPr>
            <a:xfrm>
              <a:off x="3413659" y="5329851"/>
              <a:ext cx="559804" cy="40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18</a:t>
              </a:r>
              <a:endParaRPr lang="de-AT" sz="1000" dirty="0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C07AB00-720E-90F1-9DFC-E947C7B4C8A9}"/>
                </a:ext>
              </a:extLst>
            </p:cNvPr>
            <p:cNvSpPr txBox="1"/>
            <p:nvPr/>
          </p:nvSpPr>
          <p:spPr>
            <a:xfrm>
              <a:off x="4330828" y="5343774"/>
              <a:ext cx="1340465" cy="40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24 Monate</a:t>
              </a:r>
              <a:endParaRPr lang="de-AT" sz="1000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68147C5-A235-9684-F81A-205C5C0624B2}"/>
                </a:ext>
              </a:extLst>
            </p:cNvPr>
            <p:cNvSpPr txBox="1"/>
            <p:nvPr/>
          </p:nvSpPr>
          <p:spPr>
            <a:xfrm>
              <a:off x="459380" y="3685201"/>
              <a:ext cx="6992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Aufwand</a:t>
              </a:r>
              <a:endParaRPr lang="de-AT" sz="1100" dirty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DE443EDF-D1FE-0F95-9B2B-DA7D062370DF}"/>
                </a:ext>
              </a:extLst>
            </p:cNvPr>
            <p:cNvSpPr/>
            <p:nvPr/>
          </p:nvSpPr>
          <p:spPr>
            <a:xfrm flipH="1" flipV="1">
              <a:off x="910800" y="3847380"/>
              <a:ext cx="3733017" cy="879845"/>
            </a:xfrm>
            <a:custGeom>
              <a:avLst/>
              <a:gdLst>
                <a:gd name="connsiteX0" fmla="*/ 0 w 3733022"/>
                <a:gd name="connsiteY0" fmla="*/ 879843 h 879843"/>
                <a:gd name="connsiteX1" fmla="*/ 2087593 w 3733022"/>
                <a:gd name="connsiteY1" fmla="*/ 715941 h 879843"/>
                <a:gd name="connsiteX2" fmla="*/ 3588589 w 3733022"/>
                <a:gd name="connsiteY2" fmla="*/ 60334 h 879843"/>
                <a:gd name="connsiteX3" fmla="*/ 3588589 w 3733022"/>
                <a:gd name="connsiteY3" fmla="*/ 68960 h 87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3022" h="879843">
                  <a:moveTo>
                    <a:pt x="0" y="879843"/>
                  </a:moveTo>
                  <a:cubicBezTo>
                    <a:pt x="744747" y="866184"/>
                    <a:pt x="1489495" y="852526"/>
                    <a:pt x="2087593" y="715941"/>
                  </a:cubicBezTo>
                  <a:cubicBezTo>
                    <a:pt x="2685691" y="579356"/>
                    <a:pt x="3588589" y="60334"/>
                    <a:pt x="3588589" y="60334"/>
                  </a:cubicBezTo>
                  <a:cubicBezTo>
                    <a:pt x="3838755" y="-47496"/>
                    <a:pt x="3713672" y="10732"/>
                    <a:pt x="3588589" y="689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0C761887-C7AB-8A37-68EB-A5CFCA639E0B}"/>
              </a:ext>
            </a:extLst>
          </p:cNvPr>
          <p:cNvSpPr txBox="1"/>
          <p:nvPr/>
        </p:nvSpPr>
        <p:spPr>
          <a:xfrm>
            <a:off x="4766721" y="2000732"/>
            <a:ext cx="205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Managed</a:t>
            </a:r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 Service</a:t>
            </a:r>
            <a:endParaRPr lang="de-AT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9A2A42DB-D059-2F55-CB7A-A797983E7D6F}"/>
              </a:ext>
            </a:extLst>
          </p:cNvPr>
          <p:cNvGrpSpPr/>
          <p:nvPr/>
        </p:nvGrpSpPr>
        <p:grpSpPr>
          <a:xfrm>
            <a:off x="668953" y="621205"/>
            <a:ext cx="2943080" cy="1370962"/>
            <a:chOff x="2731061" y="2773736"/>
            <a:chExt cx="2943080" cy="1370962"/>
          </a:xfrm>
        </p:grpSpPr>
        <p:pic>
          <p:nvPicPr>
            <p:cNvPr id="49" name="Grafik 48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17FC6155-C640-F1EB-593D-4CC80D8D0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8266" y="2926966"/>
              <a:ext cx="486155" cy="292235"/>
            </a:xfrm>
            <a:prstGeom prst="rect">
              <a:avLst/>
            </a:prstGeom>
          </p:spPr>
        </p:pic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0A207631-F9D0-F584-E7A5-056566C75ECB}"/>
                </a:ext>
              </a:extLst>
            </p:cNvPr>
            <p:cNvCxnSpPr/>
            <p:nvPr/>
          </p:nvCxnSpPr>
          <p:spPr>
            <a:xfrm>
              <a:off x="2985977" y="3304848"/>
              <a:ext cx="0" cy="5936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66C3245F-5E12-716F-C423-F4BB14866402}"/>
                </a:ext>
              </a:extLst>
            </p:cNvPr>
            <p:cNvCxnSpPr>
              <a:cxnSpLocks/>
            </p:cNvCxnSpPr>
            <p:nvPr/>
          </p:nvCxnSpPr>
          <p:spPr>
            <a:xfrm>
              <a:off x="5093952" y="2773737"/>
              <a:ext cx="0" cy="1124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F9FF303D-BCAF-EE1E-2F15-20E2FAAFA906}"/>
                </a:ext>
              </a:extLst>
            </p:cNvPr>
            <p:cNvCxnSpPr/>
            <p:nvPr/>
          </p:nvCxnSpPr>
          <p:spPr>
            <a:xfrm>
              <a:off x="2985977" y="3898477"/>
              <a:ext cx="2107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F0259D72-1583-4E27-DB8D-DD18CF27CC9B}"/>
                </a:ext>
              </a:extLst>
            </p:cNvPr>
            <p:cNvSpPr/>
            <p:nvPr/>
          </p:nvSpPr>
          <p:spPr>
            <a:xfrm flipH="1" flipV="1">
              <a:off x="2985975" y="2773736"/>
              <a:ext cx="2107972" cy="531112"/>
            </a:xfrm>
            <a:custGeom>
              <a:avLst/>
              <a:gdLst>
                <a:gd name="connsiteX0" fmla="*/ 0 w 3733022"/>
                <a:gd name="connsiteY0" fmla="*/ 879843 h 879843"/>
                <a:gd name="connsiteX1" fmla="*/ 2087593 w 3733022"/>
                <a:gd name="connsiteY1" fmla="*/ 715941 h 879843"/>
                <a:gd name="connsiteX2" fmla="*/ 3588589 w 3733022"/>
                <a:gd name="connsiteY2" fmla="*/ 60334 h 879843"/>
                <a:gd name="connsiteX3" fmla="*/ 3588589 w 3733022"/>
                <a:gd name="connsiteY3" fmla="*/ 68960 h 87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3022" h="879843">
                  <a:moveTo>
                    <a:pt x="0" y="879843"/>
                  </a:moveTo>
                  <a:cubicBezTo>
                    <a:pt x="744747" y="866184"/>
                    <a:pt x="1489495" y="852526"/>
                    <a:pt x="2087593" y="715941"/>
                  </a:cubicBezTo>
                  <a:cubicBezTo>
                    <a:pt x="2685691" y="579356"/>
                    <a:pt x="3588589" y="60334"/>
                    <a:pt x="3588589" y="60334"/>
                  </a:cubicBezTo>
                  <a:cubicBezTo>
                    <a:pt x="3838755" y="-47496"/>
                    <a:pt x="3713672" y="10732"/>
                    <a:pt x="3588589" y="689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415E38F9-E3B7-CBE6-BD20-37DF25CE4717}"/>
                </a:ext>
              </a:extLst>
            </p:cNvPr>
            <p:cNvSpPr txBox="1"/>
            <p:nvPr/>
          </p:nvSpPr>
          <p:spPr>
            <a:xfrm>
              <a:off x="3431331" y="3889135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6</a:t>
              </a:r>
              <a:endParaRPr lang="de-AT" sz="10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7260E23B-35A7-7DE3-07EC-C6B41C9BC8C3}"/>
                </a:ext>
              </a:extLst>
            </p:cNvPr>
            <p:cNvSpPr txBox="1"/>
            <p:nvPr/>
          </p:nvSpPr>
          <p:spPr>
            <a:xfrm>
              <a:off x="3859480" y="3881705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12</a:t>
              </a:r>
              <a:endParaRPr lang="de-AT" sz="1000" dirty="0"/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F2A9567-AA91-A905-B6C4-CF2E104A6EE3}"/>
                </a:ext>
              </a:extLst>
            </p:cNvPr>
            <p:cNvSpPr txBox="1"/>
            <p:nvPr/>
          </p:nvSpPr>
          <p:spPr>
            <a:xfrm>
              <a:off x="4399293" y="3890071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18</a:t>
              </a:r>
              <a:endParaRPr lang="de-AT" sz="1000" dirty="0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C8A7545B-7F7F-6308-4EBE-36497706E64D}"/>
                </a:ext>
              </a:extLst>
            </p:cNvPr>
            <p:cNvSpPr txBox="1"/>
            <p:nvPr/>
          </p:nvSpPr>
          <p:spPr>
            <a:xfrm>
              <a:off x="4917203" y="3898477"/>
              <a:ext cx="756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24 Monate</a:t>
              </a:r>
              <a:endParaRPr lang="de-AT" sz="1000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B8759744-CD6C-F832-C90F-331BC0D44445}"/>
                </a:ext>
              </a:extLst>
            </p:cNvPr>
            <p:cNvSpPr txBox="1"/>
            <p:nvPr/>
          </p:nvSpPr>
          <p:spPr>
            <a:xfrm>
              <a:off x="2731061" y="2897291"/>
              <a:ext cx="394844" cy="157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Aufwand</a:t>
              </a:r>
              <a:endParaRPr lang="de-AT" sz="1100" dirty="0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D4D941E8-FE60-DF6A-CA4F-41C515F3B71B}"/>
                </a:ext>
              </a:extLst>
            </p:cNvPr>
            <p:cNvSpPr/>
            <p:nvPr/>
          </p:nvSpPr>
          <p:spPr>
            <a:xfrm>
              <a:off x="2985975" y="3428403"/>
              <a:ext cx="109154" cy="4700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D693C63-B2AC-0E2E-56A8-378AFDCCE002}"/>
                </a:ext>
              </a:extLst>
            </p:cNvPr>
            <p:cNvSpPr/>
            <p:nvPr/>
          </p:nvSpPr>
          <p:spPr>
            <a:xfrm>
              <a:off x="3435308" y="3371887"/>
              <a:ext cx="109154" cy="531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EC96EC90-A85F-C7B6-CEDA-EBD9EAA0B49A}"/>
                </a:ext>
              </a:extLst>
            </p:cNvPr>
            <p:cNvSpPr/>
            <p:nvPr/>
          </p:nvSpPr>
          <p:spPr>
            <a:xfrm>
              <a:off x="3844654" y="3258870"/>
              <a:ext cx="109148" cy="6486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D41F3BC1-15D0-EB46-7BDE-3FBA95125EAD}"/>
                </a:ext>
              </a:extLst>
            </p:cNvPr>
            <p:cNvSpPr/>
            <p:nvPr/>
          </p:nvSpPr>
          <p:spPr>
            <a:xfrm>
              <a:off x="4322798" y="3055211"/>
              <a:ext cx="109138" cy="8348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9D9FD506-1624-5F78-C969-381839F8EBC1}"/>
                </a:ext>
              </a:extLst>
            </p:cNvPr>
            <p:cNvSpPr/>
            <p:nvPr/>
          </p:nvSpPr>
          <p:spPr>
            <a:xfrm>
              <a:off x="4821447" y="3002692"/>
              <a:ext cx="95751" cy="9048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pic>
        <p:nvPicPr>
          <p:cNvPr id="65" name="Grafik 64">
            <a:extLst>
              <a:ext uri="{FF2B5EF4-FFF2-40B4-BE49-F238E27FC236}">
                <a16:creationId xmlns:a16="http://schemas.microsoft.com/office/drawing/2014/main" id="{15DF95A8-C01B-AF18-5C66-5626A7CDB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834" y="4549544"/>
            <a:ext cx="2230746" cy="13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0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B029F11-6EA5-67B2-F8CB-4E3996E6BFD4}"/>
              </a:ext>
            </a:extLst>
          </p:cNvPr>
          <p:cNvSpPr txBox="1"/>
          <p:nvPr/>
        </p:nvSpPr>
        <p:spPr>
          <a:xfrm>
            <a:off x="4444746" y="753906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WOHLSTAND IST…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B380FA5-FBC8-7103-668F-38034626B09E}"/>
              </a:ext>
            </a:extLst>
          </p:cNvPr>
          <p:cNvSpPr txBox="1"/>
          <p:nvPr/>
        </p:nvSpPr>
        <p:spPr>
          <a:xfrm>
            <a:off x="369820" y="2042659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Bruttoinlandsprodukt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B72160-34F4-C475-5130-33C6BE67173D}"/>
              </a:ext>
            </a:extLst>
          </p:cNvPr>
          <p:cNvSpPr txBox="1"/>
          <p:nvPr/>
        </p:nvSpPr>
        <p:spPr>
          <a:xfrm>
            <a:off x="8126649" y="1943944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Human Development Index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2ACB58-C7FE-C7E6-1554-9B96277E127F}"/>
              </a:ext>
            </a:extLst>
          </p:cNvPr>
          <p:cNvSpPr txBox="1"/>
          <p:nvPr/>
        </p:nvSpPr>
        <p:spPr>
          <a:xfrm>
            <a:off x="355599" y="1664378"/>
            <a:ext cx="203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+ Mehr Ausgaben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F9D322-E540-94F0-C284-5C81314C6217}"/>
              </a:ext>
            </a:extLst>
          </p:cNvPr>
          <p:cNvSpPr txBox="1"/>
          <p:nvPr/>
        </p:nvSpPr>
        <p:spPr>
          <a:xfrm>
            <a:off x="6369126" y="15514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+ Mehr Lebenserwartung, Bildung, Ausgaben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428EC0-8429-6221-5A63-A563F3366E26}"/>
              </a:ext>
            </a:extLst>
          </p:cNvPr>
          <p:cNvSpPr txBox="1"/>
          <p:nvPr/>
        </p:nvSpPr>
        <p:spPr>
          <a:xfrm>
            <a:off x="273126" y="323769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+ Mehr Lebenszufriedenheit, Lebenserwartung, Gleichheit</a:t>
            </a: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- </a:t>
            </a:r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Weniger Fußabdruck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247C80B-1295-CF2F-C6A0-6BAD2A5E9D2C}"/>
              </a:ext>
            </a:extLst>
          </p:cNvPr>
          <p:cNvSpPr txBox="1"/>
          <p:nvPr/>
        </p:nvSpPr>
        <p:spPr>
          <a:xfrm>
            <a:off x="6369126" y="477443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- Mehr Einkommensverteilung</a:t>
            </a:r>
            <a:endParaRPr lang="de-DE" sz="1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- Weniger Tabakkonsum, Verkehrsunfälle, Kriminalität, </a:t>
            </a:r>
            <a:endParaRPr lang="de-DE" sz="1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Pendlerkosten, landwirtschaftliche Fläche, Wasserverbrauch, Bodenverbrauch, Luftbelastung, Lärm, nicht erneuerbare Energie, Treibhausgase, Atomkraft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5485A-2CFD-80DD-8676-B6A775EFC986}"/>
              </a:ext>
            </a:extLst>
          </p:cNvPr>
          <p:cNvSpPr txBox="1"/>
          <p:nvPr/>
        </p:nvSpPr>
        <p:spPr>
          <a:xfrm>
            <a:off x="273126" y="3915835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Happy Planet Index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0EDC57-00D2-102B-2E6A-00038649DAE1}"/>
              </a:ext>
            </a:extLst>
          </p:cNvPr>
          <p:cNvSpPr txBox="1"/>
          <p:nvPr/>
        </p:nvSpPr>
        <p:spPr>
          <a:xfrm>
            <a:off x="7717883" y="6226674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Nationaler Wohlfahrtsindex (D)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931085-229E-50F0-C588-DD82D4939F9E}"/>
              </a:ext>
            </a:extLst>
          </p:cNvPr>
          <p:cNvSpPr txBox="1"/>
          <p:nvPr/>
        </p:nvSpPr>
        <p:spPr>
          <a:xfrm>
            <a:off x="273125" y="5605430"/>
            <a:ext cx="582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+ Mehr Kapitalwachstum, Ausgaben, </a:t>
            </a:r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Verteilung</a:t>
            </a:r>
          </a:p>
          <a:p>
            <a:r>
              <a:rPr lang="de-D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- Weniger </a:t>
            </a:r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Umweltkosten,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882198-6688-C306-6110-F6B66A1EEEEE}"/>
              </a:ext>
            </a:extLst>
          </p:cNvPr>
          <p:cNvSpPr txBox="1"/>
          <p:nvPr/>
        </p:nvSpPr>
        <p:spPr>
          <a:xfrm>
            <a:off x="273125" y="6350975"/>
            <a:ext cx="3760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Genuine Progress </a:t>
            </a:r>
            <a:r>
              <a:rPr lang="de-DE" sz="24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Indicator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42E757E-C560-3946-A1A2-0A9EBE8431CF}"/>
              </a:ext>
            </a:extLst>
          </p:cNvPr>
          <p:cNvSpPr txBox="1"/>
          <p:nvPr/>
        </p:nvSpPr>
        <p:spPr>
          <a:xfrm rot="20094699">
            <a:off x="1910327" y="1896222"/>
            <a:ext cx="8240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de-DE" dirty="0"/>
              <a:t>Kapital</a:t>
            </a:r>
            <a:endParaRPr lang="de-AT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4CA3B49-3D70-09EC-DCB7-CA593D7CA78E}"/>
              </a:ext>
            </a:extLst>
          </p:cNvPr>
          <p:cNvSpPr txBox="1"/>
          <p:nvPr/>
        </p:nvSpPr>
        <p:spPr>
          <a:xfrm rot="20094699">
            <a:off x="6405641" y="1845147"/>
            <a:ext cx="18306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de-DE" dirty="0"/>
              <a:t>Mensch &amp; Kapital</a:t>
            </a:r>
            <a:endParaRPr lang="de-AT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2FC4157-8394-9372-B1CF-4289D322A904}"/>
              </a:ext>
            </a:extLst>
          </p:cNvPr>
          <p:cNvSpPr txBox="1"/>
          <p:nvPr/>
        </p:nvSpPr>
        <p:spPr>
          <a:xfrm rot="20094699">
            <a:off x="2758535" y="3845112"/>
            <a:ext cx="1982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de-DE" dirty="0"/>
              <a:t>Mensch &amp; Umwelt </a:t>
            </a:r>
            <a:endParaRPr lang="de-AT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F6B8B63-3735-80B3-2FDA-9A14845FC9DB}"/>
              </a:ext>
            </a:extLst>
          </p:cNvPr>
          <p:cNvSpPr txBox="1"/>
          <p:nvPr/>
        </p:nvSpPr>
        <p:spPr>
          <a:xfrm rot="20094699">
            <a:off x="5925028" y="5926730"/>
            <a:ext cx="2732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de-DE" dirty="0"/>
              <a:t>Mensch, Kapital &amp; Umwelt </a:t>
            </a:r>
            <a:endParaRPr lang="de-AT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ACB449E-EFB8-4FD5-7CCE-2DC9F0E62AEC}"/>
              </a:ext>
            </a:extLst>
          </p:cNvPr>
          <p:cNvSpPr txBox="1"/>
          <p:nvPr/>
        </p:nvSpPr>
        <p:spPr>
          <a:xfrm rot="20094699">
            <a:off x="2611439" y="5601706"/>
            <a:ext cx="2732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de-DE" dirty="0"/>
              <a:t>Mensch, Kapital &amp; Umwelt </a:t>
            </a:r>
            <a:endParaRPr lang="de-AT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D1A890C-85A0-3379-EC17-71828D965A07}"/>
              </a:ext>
            </a:extLst>
          </p:cNvPr>
          <p:cNvSpPr txBox="1"/>
          <p:nvPr/>
        </p:nvSpPr>
        <p:spPr>
          <a:xfrm>
            <a:off x="6470878" y="2696317"/>
            <a:ext cx="550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+ Mehr Bildung, Gesundheit, Wasser, Energie, Arbeit, Infrastruktur, Klimapolitik, Nutzen der Gewässer, Schutz für Ökosysteme, Frieden, Partnerschaft</a:t>
            </a:r>
          </a:p>
          <a:p>
            <a:r>
              <a:rPr lang="de-DE" sz="1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- Weniger Armut, Hunger, Ungleichheit, Konsum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3A34168-6C03-C63A-6EEC-E29D17A33C5B}"/>
              </a:ext>
            </a:extLst>
          </p:cNvPr>
          <p:cNvSpPr txBox="1"/>
          <p:nvPr/>
        </p:nvSpPr>
        <p:spPr>
          <a:xfrm>
            <a:off x="7883401" y="3832718"/>
            <a:ext cx="3597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17 SDG – 231 Indikatoren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2428172-47FB-2539-DF0F-B5C1A6C3E0F5}"/>
              </a:ext>
            </a:extLst>
          </p:cNvPr>
          <p:cNvSpPr txBox="1"/>
          <p:nvPr/>
        </p:nvSpPr>
        <p:spPr>
          <a:xfrm rot="20094699">
            <a:off x="6318517" y="3648051"/>
            <a:ext cx="2732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de-DE" dirty="0"/>
              <a:t>Mensch, Kapital &amp; Umwelt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81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D5089AD-CC31-F740-E7F1-57A1124B1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259" y="98275"/>
            <a:ext cx="5958598" cy="35448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1A1E67-025A-71E9-E177-91473B1B0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76"/>
            <a:ext cx="6096000" cy="364641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C602312-61C9-4F90-4A67-18A17421D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65" y="3744686"/>
            <a:ext cx="5958599" cy="301503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42A6F60-991D-1A6F-D597-78F19370D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744685"/>
            <a:ext cx="6096001" cy="31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1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D5089AD-CC31-F740-E7F1-57A1124B1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259" y="98275"/>
            <a:ext cx="5958598" cy="35448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1A1E67-025A-71E9-E177-91473B1B0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1" y="47475"/>
            <a:ext cx="6096000" cy="364641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C602312-61C9-4F90-4A67-18A17421D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65" y="3744686"/>
            <a:ext cx="5958599" cy="30150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B6A29CF-A742-3945-59B6-E2DF8B9F1748}"/>
              </a:ext>
            </a:extLst>
          </p:cNvPr>
          <p:cNvSpPr txBox="1"/>
          <p:nvPr/>
        </p:nvSpPr>
        <p:spPr>
          <a:xfrm>
            <a:off x="7848808" y="2999893"/>
            <a:ext cx="297549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Mehr Ausgaben = mehr Wohlstand</a:t>
            </a:r>
          </a:p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BIP</a:t>
            </a:r>
          </a:p>
          <a:p>
            <a:pPr algn="ctr"/>
            <a:r>
              <a:rPr lang="de-DE" sz="8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Quelle: https://commons.wikimedia.org/wiki/File:GNP_world.svg</a:t>
            </a:r>
            <a:endParaRPr lang="de-AT" sz="8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34EAAE-0802-F776-E742-A1B9ED6EA979}"/>
              </a:ext>
            </a:extLst>
          </p:cNvPr>
          <p:cNvSpPr txBox="1"/>
          <p:nvPr/>
        </p:nvSpPr>
        <p:spPr>
          <a:xfrm>
            <a:off x="1795339" y="2999893"/>
            <a:ext cx="34884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Mehr Gesundheit, Bildung &amp; Ausgaben = mehr Wohlstand</a:t>
            </a:r>
          </a:p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HDI</a:t>
            </a:r>
          </a:p>
          <a:p>
            <a:pPr algn="ctr"/>
            <a:r>
              <a:rPr lang="de-DE" sz="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Quelle: </a:t>
            </a:r>
            <a:r>
              <a:rPr lang="de-DE" sz="800" dirty="0" err="1">
                <a:latin typeface="Yu Gothic Light" panose="020B0300000000000000" pitchFamily="34" charset="-128"/>
                <a:ea typeface="Yu Gothic Light" panose="020B0300000000000000" pitchFamily="34" charset="-128"/>
              </a:rPr>
              <a:t>wikipedia</a:t>
            </a:r>
            <a:endParaRPr lang="de-AT" sz="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3DC06E-502D-88E9-5227-DE2EBD0F0539}"/>
              </a:ext>
            </a:extLst>
          </p:cNvPr>
          <p:cNvSpPr txBox="1"/>
          <p:nvPr/>
        </p:nvSpPr>
        <p:spPr>
          <a:xfrm>
            <a:off x="7971656" y="6264939"/>
            <a:ext cx="4164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(LE * LZ * GL )/ Fußabdruck = mehr Wohlstand</a:t>
            </a:r>
          </a:p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Happy Planet Index</a:t>
            </a:r>
          </a:p>
          <a:p>
            <a:pPr algn="ctr"/>
            <a:r>
              <a:rPr lang="de-DE" sz="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Quelle: www.happyplanetindex.org</a:t>
            </a:r>
            <a:endParaRPr lang="de-AT" sz="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67B3B0B-F762-D7AE-492D-1DEE13A71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744685"/>
            <a:ext cx="6096001" cy="311331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35D1FEAD-4DEC-782E-666B-29605E767168}"/>
              </a:ext>
            </a:extLst>
          </p:cNvPr>
          <p:cNvSpPr txBox="1"/>
          <p:nvPr/>
        </p:nvSpPr>
        <p:spPr>
          <a:xfrm>
            <a:off x="2905243" y="6264939"/>
            <a:ext cx="21611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6"/>
              </a:rPr>
              <a:t>231 Indikatoren = mehr Wohlstand</a:t>
            </a:r>
            <a:endParaRPr lang="de-DE" sz="105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105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SDG</a:t>
            </a:r>
          </a:p>
          <a:p>
            <a:pPr algn="ctr"/>
            <a:r>
              <a:rPr lang="de-DE" sz="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Quelle: Bertelsmann Stiftung</a:t>
            </a:r>
            <a:endParaRPr lang="de-AT" sz="8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117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17F04F8-B793-EE76-C3B6-B24073C9C921}"/>
              </a:ext>
            </a:extLst>
          </p:cNvPr>
          <p:cNvSpPr txBox="1"/>
          <p:nvPr/>
        </p:nvSpPr>
        <p:spPr>
          <a:xfrm>
            <a:off x="3238115" y="171559"/>
            <a:ext cx="5211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ODER WIR FRAGEN DIE MENSCHEN</a:t>
            </a:r>
          </a:p>
          <a:p>
            <a:pPr algn="ctr"/>
            <a:r>
              <a:rPr lang="de-DE" sz="2400" dirty="0" err="1">
                <a:latin typeface="Yu Gothic Light" panose="020B0300000000000000" pitchFamily="34" charset="-128"/>
                <a:ea typeface="Yu Gothic Light" panose="020B0300000000000000" pitchFamily="34" charset="-128"/>
                <a:hlinkClick r:id="rId2"/>
              </a:rPr>
              <a:t>Better</a:t>
            </a:r>
            <a:r>
              <a:rPr lang="de-DE" sz="2400" dirty="0">
                <a:latin typeface="Yu Gothic Light" panose="020B0300000000000000" pitchFamily="34" charset="-128"/>
                <a:ea typeface="Yu Gothic Light" panose="020B0300000000000000" pitchFamily="34" charset="-128"/>
                <a:hlinkClick r:id="rId2"/>
              </a:rPr>
              <a:t> Life Index </a:t>
            </a:r>
            <a:endParaRPr lang="de-AT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5" name="Grafik 14">
            <a:hlinkClick r:id="rId2"/>
            <a:extLst>
              <a:ext uri="{FF2B5EF4-FFF2-40B4-BE49-F238E27FC236}">
                <a16:creationId xmlns:a16="http://schemas.microsoft.com/office/drawing/2014/main" id="{16E5669B-B12B-94CF-EDBA-3207C6FBE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3" y="972457"/>
            <a:ext cx="11393714" cy="566782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FBE907A-B05C-1004-F337-013473C670D9}"/>
              </a:ext>
            </a:extLst>
          </p:cNvPr>
          <p:cNvSpPr txBox="1"/>
          <p:nvPr/>
        </p:nvSpPr>
        <p:spPr>
          <a:xfrm>
            <a:off x="1997352" y="2477784"/>
            <a:ext cx="2786144" cy="840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Lebenszufriedenheit</a:t>
            </a:r>
          </a:p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LZ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A520C6-8D49-103B-0313-D95E1E944D34}"/>
              </a:ext>
            </a:extLst>
          </p:cNvPr>
          <p:cNvSpPr txBox="1"/>
          <p:nvPr/>
        </p:nvSpPr>
        <p:spPr>
          <a:xfrm>
            <a:off x="768887" y="3345077"/>
            <a:ext cx="1252898" cy="504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Bildung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68BA76-FAFB-A207-DD9E-2D32D41AEFB3}"/>
              </a:ext>
            </a:extLst>
          </p:cNvPr>
          <p:cNvSpPr txBox="1"/>
          <p:nvPr/>
        </p:nvSpPr>
        <p:spPr>
          <a:xfrm>
            <a:off x="8825119" y="5319942"/>
            <a:ext cx="1530856" cy="504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Work-Life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60873F9-58A8-1E41-06E1-9F62BC25A06D}"/>
              </a:ext>
            </a:extLst>
          </p:cNvPr>
          <p:cNvSpPr txBox="1"/>
          <p:nvPr/>
        </p:nvSpPr>
        <p:spPr>
          <a:xfrm>
            <a:off x="2248130" y="1689525"/>
            <a:ext cx="1722138" cy="504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Gesundheit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D740F11-C0C4-4D0E-3068-BF6BE057FF48}"/>
              </a:ext>
            </a:extLst>
          </p:cNvPr>
          <p:cNvSpPr txBox="1"/>
          <p:nvPr/>
        </p:nvSpPr>
        <p:spPr>
          <a:xfrm>
            <a:off x="2601453" y="4823578"/>
            <a:ext cx="1252898" cy="504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Bildung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CA403E4-2300-32FA-6C93-4DBE0EDC2DD2}"/>
              </a:ext>
            </a:extLst>
          </p:cNvPr>
          <p:cNvSpPr txBox="1"/>
          <p:nvPr/>
        </p:nvSpPr>
        <p:spPr>
          <a:xfrm>
            <a:off x="5248897" y="1427208"/>
            <a:ext cx="667096" cy="840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LZ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DC15BAE-0CA4-81C3-DB35-0984A64DF3C5}"/>
              </a:ext>
            </a:extLst>
          </p:cNvPr>
          <p:cNvSpPr txBox="1"/>
          <p:nvPr/>
        </p:nvSpPr>
        <p:spPr>
          <a:xfrm>
            <a:off x="5032843" y="2467848"/>
            <a:ext cx="1722138" cy="840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Gesundheit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706EBA9-57D7-98A8-A00C-40D10F5879F8}"/>
              </a:ext>
            </a:extLst>
          </p:cNvPr>
          <p:cNvSpPr txBox="1"/>
          <p:nvPr/>
        </p:nvSpPr>
        <p:spPr>
          <a:xfrm>
            <a:off x="5643797" y="4815662"/>
            <a:ext cx="1530856" cy="504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Work-Life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C82AE55-3B07-1CC6-E610-95C82FDC9911}"/>
              </a:ext>
            </a:extLst>
          </p:cNvPr>
          <p:cNvSpPr txBox="1"/>
          <p:nvPr/>
        </p:nvSpPr>
        <p:spPr>
          <a:xfrm>
            <a:off x="5368501" y="3405871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Einkommen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CE6D68-8146-6858-BE5C-C7C31CBC1DEC}"/>
              </a:ext>
            </a:extLst>
          </p:cNvPr>
          <p:cNvSpPr txBox="1"/>
          <p:nvPr/>
        </p:nvSpPr>
        <p:spPr>
          <a:xfrm>
            <a:off x="7190559" y="3056175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Einkommen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D96B17-A9A2-A329-066A-110A01F75C89}"/>
              </a:ext>
            </a:extLst>
          </p:cNvPr>
          <p:cNvSpPr txBox="1"/>
          <p:nvPr/>
        </p:nvSpPr>
        <p:spPr>
          <a:xfrm>
            <a:off x="7764845" y="3157097"/>
            <a:ext cx="667096" cy="840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LZ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9227EA1-D926-6351-FCB7-CAFE4FD80A85}"/>
              </a:ext>
            </a:extLst>
          </p:cNvPr>
          <p:cNvSpPr txBox="1"/>
          <p:nvPr/>
        </p:nvSpPr>
        <p:spPr>
          <a:xfrm>
            <a:off x="8120190" y="1425038"/>
            <a:ext cx="1722138" cy="840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Gesundheit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0BE48CB-165C-1E1E-AC26-378C4392A754}"/>
              </a:ext>
            </a:extLst>
          </p:cNvPr>
          <p:cNvSpPr txBox="1"/>
          <p:nvPr/>
        </p:nvSpPr>
        <p:spPr>
          <a:xfrm>
            <a:off x="8754671" y="2742476"/>
            <a:ext cx="1722138" cy="840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de-DE" sz="1200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Gesundheit</a:t>
            </a:r>
            <a:endParaRPr lang="de-AT" sz="1200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244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1382</Words>
  <Application>Microsoft Office PowerPoint</Application>
  <PresentationFormat>Breitbild</PresentationFormat>
  <Paragraphs>319</Paragraphs>
  <Slides>52</Slides>
  <Notes>0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8" baseType="lpstr">
      <vt:lpstr>Yu Gothic Light</vt:lpstr>
      <vt:lpstr>Arial</vt:lpstr>
      <vt:lpstr>Calibri</vt:lpstr>
      <vt:lpstr>Calibri Light</vt:lpstr>
      <vt:lpstr>Posterama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 B</dc:creator>
  <cp:lastModifiedBy>A B</cp:lastModifiedBy>
  <cp:revision>161</cp:revision>
  <dcterms:created xsi:type="dcterms:W3CDTF">2023-08-19T11:50:32Z</dcterms:created>
  <dcterms:modified xsi:type="dcterms:W3CDTF">2023-08-31T10:38:35Z</dcterms:modified>
</cp:coreProperties>
</file>